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82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3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53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022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18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986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04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58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37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69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50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332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08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3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17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962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24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B294093-2D4F-4856-95E7-DFA386FAF7BA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5CFED3E-763A-4FF6-9B87-C5069C61F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9408" y="374903"/>
            <a:ext cx="9144000" cy="152704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Скейтпарк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 муниципальном образовании город Новороссийск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9235" y="5015124"/>
            <a:ext cx="8825658" cy="861420"/>
          </a:xfrm>
        </p:spPr>
        <p:txBody>
          <a:bodyPr/>
          <a:lstStyle/>
          <a:p>
            <a:r>
              <a:rPr lang="ru-RU" dirty="0"/>
              <a:t>Автор проекта: </a:t>
            </a:r>
            <a:r>
              <a:rPr lang="ru-RU" dirty="0" err="1"/>
              <a:t>Аскерова</a:t>
            </a:r>
            <a:r>
              <a:rPr lang="ru-RU" dirty="0"/>
              <a:t> Алена Александровна. </a:t>
            </a:r>
          </a:p>
          <a:p>
            <a:r>
              <a:rPr lang="ru-RU" dirty="0"/>
              <a:t>Руководитель </a:t>
            </a:r>
            <a:r>
              <a:rPr lang="ru-RU" dirty="0" smtClean="0"/>
              <a:t>проекта: </a:t>
            </a:r>
            <a:r>
              <a:rPr lang="ru-RU" dirty="0" err="1" smtClean="0"/>
              <a:t>Аскерова</a:t>
            </a:r>
            <a:r>
              <a:rPr lang="ru-RU" dirty="0" smtClean="0"/>
              <a:t> Алена Александровна.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611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046512"/>
              </p:ext>
            </p:extLst>
          </p:nvPr>
        </p:nvGraphicFramePr>
        <p:xfrm>
          <a:off x="1242614" y="2221898"/>
          <a:ext cx="4198066" cy="4585440"/>
        </p:xfrm>
        <a:graphic>
          <a:graphicData uri="http://schemas.openxmlformats.org/drawingml/2006/table">
            <a:tbl>
              <a:tblPr/>
              <a:tblGrid>
                <a:gridCol w="3301458"/>
                <a:gridCol w="896608"/>
              </a:tblGrid>
              <a:tr h="574645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 b="1" dirty="0">
                          <a:effectLst/>
                        </a:rPr>
                        <a:t>Инвестиции на открытие</a:t>
                      </a:r>
                      <a:endParaRPr lang="ru-RU" sz="1700" dirty="0">
                        <a:effectLst/>
                      </a:endParaRP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 dirty="0">
                          <a:effectLst/>
                        </a:rPr>
                        <a:t/>
                      </a:r>
                      <a:br>
                        <a:rPr lang="ru-RU" sz="1700" dirty="0">
                          <a:effectLst/>
                        </a:rPr>
                      </a:br>
                      <a:endParaRPr lang="ru-RU" sz="1700" dirty="0">
                        <a:effectLst/>
                      </a:endParaRP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645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Регистрация, включая получение всех разрешений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10 000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86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Ремонт помещения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300 000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86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Аренда на время ремонта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120 000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86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Вывеска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30 000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86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Рекламные материалы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40 000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645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Закупка оборудования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1 402 000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645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Проектирование, доставка и монтаж фигур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200 000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86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Прочее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>
                          <a:effectLst/>
                        </a:rPr>
                        <a:t>10 000</a:t>
                      </a: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645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 b="1" dirty="0">
                          <a:effectLst/>
                        </a:rPr>
                        <a:t>Итого</a:t>
                      </a:r>
                      <a:endParaRPr lang="ru-RU" sz="1700" dirty="0">
                        <a:effectLst/>
                      </a:endParaRP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700" b="1" dirty="0">
                          <a:effectLst/>
                        </a:rPr>
                        <a:t>2 112 000</a:t>
                      </a:r>
                      <a:endParaRPr lang="ru-RU" sz="1700" dirty="0">
                        <a:effectLst/>
                      </a:endParaRPr>
                    </a:p>
                  </a:txBody>
                  <a:tcPr marL="34962" marR="34962" marT="34962" marB="34962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07972"/>
              </p:ext>
            </p:extLst>
          </p:nvPr>
        </p:nvGraphicFramePr>
        <p:xfrm>
          <a:off x="6645258" y="2679192"/>
          <a:ext cx="4585433" cy="3462942"/>
        </p:xfrm>
        <a:graphic>
          <a:graphicData uri="http://schemas.openxmlformats.org/drawingml/2006/table">
            <a:tbl>
              <a:tblPr/>
              <a:tblGrid>
                <a:gridCol w="3606094"/>
                <a:gridCol w="979339"/>
              </a:tblGrid>
              <a:tr h="661038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 b="1">
                          <a:effectLst/>
                        </a:rPr>
                        <a:t>Ежемесячные затраты</a:t>
                      </a:r>
                      <a:endParaRPr lang="ru-RU" sz="1800">
                        <a:effectLst/>
                      </a:endParaRP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/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22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ФОТ (включая отчисления)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207 165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22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Аренда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120 000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22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Коммунальные услуги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15 000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22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Амортизация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10 104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22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Реклама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15 000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22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Бухгалтерия (удаленная)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10 000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22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Непредвиденные расходы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>
                          <a:effectLst/>
                        </a:rPr>
                        <a:t>10 000</a:t>
                      </a: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22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 b="1">
                          <a:effectLst/>
                        </a:rPr>
                        <a:t>Итого</a:t>
                      </a:r>
                      <a:endParaRPr lang="ru-RU" sz="1800">
                        <a:effectLst/>
                      </a:endParaRP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1800" b="1" dirty="0">
                          <a:effectLst/>
                        </a:rPr>
                        <a:t>387 269</a:t>
                      </a:r>
                      <a:endParaRPr lang="ru-RU" sz="1800" dirty="0">
                        <a:effectLst/>
                      </a:endParaRPr>
                    </a:p>
                  </a:txBody>
                  <a:tcPr marL="37959" marR="37959" marT="37959" marB="37959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341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278350" cy="4254500"/>
          </a:xfrm>
        </p:spPr>
        <p:txBody>
          <a:bodyPr/>
          <a:lstStyle/>
          <a:p>
            <a:r>
              <a:rPr lang="ru-RU" dirty="0"/>
              <a:t>Низкая посещаемость клуба. Необходима маркетинговая активность, проведение соревнований и мероприятий.</a:t>
            </a:r>
          </a:p>
          <a:p>
            <a:r>
              <a:rPr lang="ru-RU" dirty="0"/>
              <a:t>Рост платы за аренду. Заключить долгосрочный договор аренды, периодически следить за предложениями на рынке недвижимости.</a:t>
            </a:r>
          </a:p>
          <a:p>
            <a:r>
              <a:rPr lang="ru-RU" dirty="0"/>
              <a:t>Некачественное выполнение работ подрядчиками. Заключить договор с гарантийными обязательствами подрядчика; выбрать исполнителей по рекомендациям.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24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699348"/>
            <a:ext cx="8761413" cy="706964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Катание на роликах, </a:t>
            </a:r>
            <a:r>
              <a:rPr lang="ru-RU" dirty="0" err="1"/>
              <a:t>скейте</a:t>
            </a:r>
            <a:r>
              <a:rPr lang="ru-RU" dirty="0"/>
              <a:t> и самокате — популярный у детей, подростков и взрослых вид активного отдыха. Любители не ограничиваются просто катанием, многие оттачивают свои навыки выполнения трюков. Крытый </a:t>
            </a:r>
            <a:r>
              <a:rPr lang="ru-RU" dirty="0" err="1"/>
              <a:t>скейт</a:t>
            </a:r>
            <a:r>
              <a:rPr lang="ru-RU" dirty="0"/>
              <a:t>-парк даёт возможность заниматься любимым делом круглый год в любую погоду. Кроме того, катание в </a:t>
            </a:r>
            <a:r>
              <a:rPr lang="ru-RU" dirty="0" err="1"/>
              <a:t>скейт</a:t>
            </a:r>
            <a:r>
              <a:rPr lang="ru-RU" dirty="0"/>
              <a:t>-парке: общение с единомышленниками, занятия с инструктором, безопасная и удобная среда.</a:t>
            </a:r>
          </a:p>
        </p:txBody>
      </p:sp>
    </p:spTree>
    <p:extLst>
      <p:ext uri="{BB962C8B-B14F-4D97-AF65-F5344CB8AC3E}">
        <p14:creationId xmlns:p14="http://schemas.microsoft.com/office/powerpoint/2010/main" val="131949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проекта: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организация </a:t>
            </a:r>
            <a:r>
              <a:rPr lang="ru-RU" dirty="0"/>
              <a:t>досуга молодёжи, приобщение к спорту, популяризация скейтбординга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Задачи: закупить </a:t>
            </a:r>
            <a:r>
              <a:rPr lang="ru-RU" dirty="0"/>
              <a:t>и установить оборудование, предназначенное для занятий скейтбордингом, на выделенной площадке;</a:t>
            </a:r>
          </a:p>
          <a:p>
            <a:r>
              <a:rPr lang="ru-RU" dirty="0"/>
              <a:t>привлечь промоутеров для распространения рекламных листовок об открытии скейтпарка;</a:t>
            </a:r>
          </a:p>
          <a:p>
            <a:r>
              <a:rPr lang="ru-RU" dirty="0"/>
              <a:t>организовать и провести мероприятие по открытию площадки.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91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072" y="2164588"/>
            <a:ext cx="11018520" cy="4784852"/>
          </a:xfrm>
        </p:spPr>
        <p:txBody>
          <a:bodyPr>
            <a:normAutofit/>
          </a:bodyPr>
          <a:lstStyle/>
          <a:p>
            <a:r>
              <a:rPr lang="ru-RU" dirty="0"/>
              <a:t>Для </a:t>
            </a:r>
            <a:r>
              <a:rPr lang="ru-RU" dirty="0" err="1"/>
              <a:t>скейт</a:t>
            </a:r>
            <a:r>
              <a:rPr lang="ru-RU" dirty="0"/>
              <a:t>-парка отлично подойдёт отапливаемое складское помещение площадью от 400 </a:t>
            </a:r>
            <a:r>
              <a:rPr lang="ru-RU" dirty="0" err="1"/>
              <a:t>кв.м</a:t>
            </a:r>
            <a:r>
              <a:rPr lang="ru-RU" dirty="0"/>
              <a:t>., с невысокой арендной платой и хорошей транспортной доступностью. Ремонт потребуется минимальный, основное внимание следует уделить поверхности пола — он должен быть идеальным. Это может быть гладкий бетонный пол или специальное пластиковое покрытие.</a:t>
            </a:r>
          </a:p>
          <a:p>
            <a:r>
              <a:rPr lang="ru-RU" dirty="0"/>
              <a:t>Проектирование и монтаж лучше доверить профессионалам с опытом обустройства подобных объектов. </a:t>
            </a:r>
            <a:r>
              <a:rPr lang="ru-RU" dirty="0" err="1"/>
              <a:t>Скейт</a:t>
            </a:r>
            <a:r>
              <a:rPr lang="ru-RU" dirty="0"/>
              <a:t>-парк — это не просто площадка, на которой в произвольном порядке расставлено оборудование. Последовательность фигур в хорошем </a:t>
            </a:r>
            <a:r>
              <a:rPr lang="ru-RU" dirty="0" err="1"/>
              <a:t>скейт</a:t>
            </a:r>
            <a:r>
              <a:rPr lang="ru-RU" dirty="0"/>
              <a:t>-парке — не случайна, как и расстояние между ними. При проектировании следует учитывать уровень подготовки большинства райдеров, которые будут посещать </a:t>
            </a:r>
            <a:r>
              <a:rPr lang="ru-RU" dirty="0" err="1"/>
              <a:t>скейт</a:t>
            </a:r>
            <a:r>
              <a:rPr lang="ru-RU" dirty="0"/>
              <a:t>-парк. При грамотном подходе, не возникнет проблем с созданием комфортной, а главное, безопасной среды для посетителей разных возрастных и профессиональных категорий.</a:t>
            </a:r>
          </a:p>
          <a:p>
            <a:r>
              <a:rPr lang="ru-RU" dirty="0" err="1"/>
              <a:t>Скейт</a:t>
            </a:r>
            <a:r>
              <a:rPr lang="ru-RU" dirty="0"/>
              <a:t>-парк со стандартным набором оборудования, с выделенной линией для начинающих и отдельной площадкой для катания без фигур, удовлетворяет 99% потребностей.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93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рынка сбыта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338" y="2566924"/>
            <a:ext cx="10009870" cy="3843020"/>
          </a:xfrm>
        </p:spPr>
        <p:txBody>
          <a:bodyPr/>
          <a:lstStyle/>
          <a:p>
            <a:r>
              <a:rPr lang="ru-RU" dirty="0"/>
              <a:t>В </a:t>
            </a:r>
            <a:r>
              <a:rPr lang="ru-RU" dirty="0" smtClean="0"/>
              <a:t>нашем городе существует бесплатный открытый </a:t>
            </a:r>
            <a:r>
              <a:rPr lang="ru-RU" dirty="0" err="1" smtClean="0"/>
              <a:t>скейт</a:t>
            </a:r>
            <a:r>
              <a:rPr lang="ru-RU" dirty="0" smtClean="0"/>
              <a:t>-парк, расположенный в</a:t>
            </a:r>
            <a:r>
              <a:rPr lang="ru-RU" dirty="0"/>
              <a:t> </a:t>
            </a:r>
            <a:r>
              <a:rPr lang="ru-RU" dirty="0" smtClean="0"/>
              <a:t>спальном районе, </a:t>
            </a:r>
            <a:r>
              <a:rPr lang="ru-RU" dirty="0"/>
              <a:t>однако использовать их можно только в хорошую погоду.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/>
              <a:t>плохо </a:t>
            </a:r>
            <a:r>
              <a:rPr lang="ru-RU" dirty="0" smtClean="0"/>
              <a:t>спроектирован </a:t>
            </a:r>
            <a:r>
              <a:rPr lang="ru-RU" dirty="0"/>
              <a:t>и не всегда </a:t>
            </a:r>
            <a:r>
              <a:rPr lang="ru-RU" dirty="0" smtClean="0"/>
              <a:t>отвечает </a:t>
            </a:r>
            <a:r>
              <a:rPr lang="ru-RU" dirty="0"/>
              <a:t>запросам </a:t>
            </a:r>
            <a:r>
              <a:rPr lang="ru-RU" dirty="0" smtClean="0"/>
              <a:t>аудитории.</a:t>
            </a:r>
            <a:endParaRPr lang="ru-RU" dirty="0"/>
          </a:p>
          <a:p>
            <a:r>
              <a:rPr lang="ru-RU" dirty="0"/>
              <a:t>Среди посетителей </a:t>
            </a:r>
            <a:r>
              <a:rPr lang="ru-RU" dirty="0" err="1"/>
              <a:t>скейт</a:t>
            </a:r>
            <a:r>
              <a:rPr lang="ru-RU" dirty="0"/>
              <a:t>-парка можно выделить две основные группы с разными интересами. Дети от 7 до 14 лет нуждаются в ровной и безопасной площадке для катания. Подростки и взрослые от 14 до 25 лет предпочитают более экстремальную активность, связанную с выполнением трюков на специальных фигурах. Важно разделить эти группы, чтобы они не пересекались и не мешали друг другу.</a:t>
            </a:r>
          </a:p>
          <a:p>
            <a:r>
              <a:rPr lang="ru-RU" dirty="0"/>
              <a:t>Бизнес имеет сезонность: летом спрос снижается, так как райдеры предпочитают больше времени проводить на улице.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47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 и маркетинг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944" y="2212848"/>
            <a:ext cx="10543032" cy="47365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Выручка будет аккумулироваться из трёх основных статей. Посетители будут вносить плату за вход и находиться в парке весь день без ограничения по времени. Будет предложена возможность арендовать спортивный инвентарь: ролики, </a:t>
            </a:r>
            <a:r>
              <a:rPr lang="ru-RU" dirty="0" err="1"/>
              <a:t>скейты</a:t>
            </a:r>
            <a:r>
              <a:rPr lang="ru-RU" dirty="0"/>
              <a:t>, самокаты, а также средства индивидуальной защиты. За отдельную плату для желающих будут проводиться занятия с инструктором в мини-группах с райдерами одного уровня.</a:t>
            </a:r>
          </a:p>
          <a:p>
            <a:r>
              <a:rPr lang="ru-RU" dirty="0"/>
              <a:t>Для успешного старта нужно провести рекламную кампанию в интернете: создать паблик в </a:t>
            </a:r>
            <a:r>
              <a:rPr lang="ru-RU" dirty="0" err="1"/>
              <a:t>соцсети</a:t>
            </a:r>
            <a:r>
              <a:rPr lang="ru-RU" dirty="0"/>
              <a:t>, настроить </a:t>
            </a:r>
            <a:r>
              <a:rPr lang="ru-RU" dirty="0" err="1"/>
              <a:t>таргетированную</a:t>
            </a:r>
            <a:r>
              <a:rPr lang="ru-RU" dirty="0"/>
              <a:t> рекламу, закупать рекламные посты в городских </a:t>
            </a:r>
            <a:r>
              <a:rPr lang="ru-RU" dirty="0" err="1"/>
              <a:t>пабликах</a:t>
            </a:r>
            <a:r>
              <a:rPr lang="ru-RU" dirty="0"/>
              <a:t>.</a:t>
            </a:r>
          </a:p>
          <a:p>
            <a:r>
              <a:rPr lang="ru-RU" dirty="0"/>
              <a:t>Открытие парка должно стать праздником, лучше открываться в сентябре, когда все уже вернулись с каникул, а погода начинает портиться. На открытие нужно пригласить местных известных райдеров, чтобы они продемонстрировали свои умения публике в показательных выступлениях.</a:t>
            </a:r>
          </a:p>
          <a:p>
            <a:r>
              <a:rPr lang="ru-RU" dirty="0"/>
              <a:t>Хорошо оборудованный </a:t>
            </a:r>
            <a:r>
              <a:rPr lang="ru-RU" dirty="0" err="1"/>
              <a:t>скейт</a:t>
            </a:r>
            <a:r>
              <a:rPr lang="ru-RU" dirty="0"/>
              <a:t>-парк можно использовать для проведения любительских и профессиональных соревнований. Полезно будет наладить партнёрские отношения с местной ассоциацией райдеров, можно предложить им особые условия для тренировок.</a:t>
            </a:r>
          </a:p>
        </p:txBody>
      </p:sp>
    </p:spTree>
    <p:extLst>
      <p:ext uri="{BB962C8B-B14F-4D97-AF65-F5344CB8AC3E}">
        <p14:creationId xmlns:p14="http://schemas.microsoft.com/office/powerpoint/2010/main" val="379764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536" y="905256"/>
            <a:ext cx="9765792" cy="82296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римерный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оборудования для обустройства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скейт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-парка площадью 500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801987"/>
              </p:ext>
            </p:extLst>
          </p:nvPr>
        </p:nvGraphicFramePr>
        <p:xfrm>
          <a:off x="3296412" y="2249424"/>
          <a:ext cx="4892039" cy="4608576"/>
        </p:xfrm>
        <a:graphic>
          <a:graphicData uri="http://schemas.openxmlformats.org/drawingml/2006/table">
            <a:tbl>
              <a:tblPr/>
              <a:tblGrid>
                <a:gridCol w="2449848"/>
                <a:gridCol w="773232"/>
                <a:gridCol w="819167"/>
                <a:gridCol w="849792"/>
              </a:tblGrid>
              <a:tr h="602480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 b="1" dirty="0">
                          <a:effectLst/>
                        </a:rPr>
                        <a:t>Наименование</a:t>
                      </a:r>
                      <a:endParaRPr lang="ru-RU" sz="800" dirty="0">
                        <a:effectLst/>
                      </a:endParaRP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 b="1" dirty="0">
                          <a:effectLst/>
                        </a:rPr>
                        <a:t>Количество</a:t>
                      </a:r>
                      <a:endParaRPr lang="ru-RU" sz="800" dirty="0">
                        <a:effectLst/>
                      </a:endParaRP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 b="1">
                          <a:effectLst/>
                        </a:rPr>
                        <a:t>Цена за 1 шт.</a:t>
                      </a:r>
                      <a:endParaRPr lang="ru-RU" sz="800">
                        <a:effectLst/>
                      </a:endParaRP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 b="1">
                          <a:effectLst/>
                        </a:rPr>
                        <a:t>Общая сумма</a:t>
                      </a:r>
                      <a:endParaRPr lang="ru-RU" sz="800">
                        <a:effectLst/>
                      </a:endParaRP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Халф пайп малый ХПМ-001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400 000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400 000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Кватер пайп малый КПМ-001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175 000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350 000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6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Бэнк Б-001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57 000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57 000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Фан бокс ФБ-003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112 000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112 000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6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Камел хамп КХ-001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51 000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51 000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6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Грайд бокс ГБ-001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25 000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25 000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6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Мини рампа МР-001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32 000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32 000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6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Скейт тейбл СТ-001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25 500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51 000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6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Рейл Р-002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12 000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12 000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6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Ноутбук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25 000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25 000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Акустическая установка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40 000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40 000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Кулер для питьевой воды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6 000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12 000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6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Шкафчики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30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60 000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Рабочее место администратора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25 000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25 000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Комплект инвентаря для сдачи в прокат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150 000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>150 000</a:t>
                      </a: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 b="1">
                          <a:effectLst/>
                        </a:rPr>
                        <a:t>Итого:</a:t>
                      </a:r>
                      <a:endParaRPr lang="ru-RU" sz="800">
                        <a:effectLst/>
                      </a:endParaRP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/>
                      </a:r>
                      <a:br>
                        <a:rPr lang="ru-RU" sz="800">
                          <a:effectLst/>
                        </a:rPr>
                      </a:br>
                      <a:endParaRPr lang="ru-RU" sz="800">
                        <a:effectLst/>
                      </a:endParaRP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>
                          <a:effectLst/>
                        </a:rPr>
                        <a:t/>
                      </a:r>
                      <a:br>
                        <a:rPr lang="ru-RU" sz="800">
                          <a:effectLst/>
                        </a:rPr>
                      </a:br>
                      <a:endParaRPr lang="ru-RU" sz="800">
                        <a:effectLst/>
                      </a:endParaRP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ru-RU" sz="800" b="1" dirty="0">
                          <a:effectLst/>
                        </a:rPr>
                        <a:t>1</a:t>
                      </a: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b="1" dirty="0">
                          <a:effectLst/>
                        </a:rPr>
                        <a:t>402</a:t>
                      </a: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b="1" dirty="0">
                          <a:effectLst/>
                        </a:rPr>
                        <a:t>000</a:t>
                      </a:r>
                      <a:endParaRPr lang="ru-RU" sz="800" dirty="0">
                        <a:effectLst/>
                      </a:endParaRPr>
                    </a:p>
                  </a:txBody>
                  <a:tcPr marL="17398" marR="17398" marT="17398" marB="17398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38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8992" y="2551176"/>
            <a:ext cx="9701784" cy="4005072"/>
          </a:xfrm>
        </p:spPr>
        <p:txBody>
          <a:bodyPr/>
          <a:lstStyle/>
          <a:p>
            <a:r>
              <a:rPr lang="ru-RU" dirty="0"/>
              <a:t>Управляющий занимается стратегическим и оперативным управлением, выполняет функции маркетолога, взаимодействует с бухгалтерией, следит за состоянием оборудования и инвентаря.</a:t>
            </a:r>
            <a:br>
              <a:rPr lang="ru-RU" dirty="0"/>
            </a:br>
            <a:endParaRPr lang="ru-RU" dirty="0"/>
          </a:p>
          <a:p>
            <a:r>
              <a:rPr lang="ru-RU" dirty="0"/>
              <a:t>Два администратора работают посменно, выполняют функции кассира, выдают в прокат инвентарь, ключи от шкафчиков, отвечают на телефонные звонки и сообщения в </a:t>
            </a:r>
            <a:r>
              <a:rPr lang="ru-RU" dirty="0" err="1"/>
              <a:t>соцсетях</a:t>
            </a:r>
            <a:r>
              <a:rPr lang="ru-RU" dirty="0"/>
              <a:t>. Оказывают первую медицинскую помощь при необходимости.</a:t>
            </a:r>
          </a:p>
          <a:p>
            <a:r>
              <a:rPr lang="ru-RU" dirty="0"/>
              <a:t>Инструкторы ведут занятия в группах, консультируют посетителей.</a:t>
            </a:r>
          </a:p>
          <a:p>
            <a:r>
              <a:rPr lang="ru-RU" dirty="0"/>
              <a:t>Уборщица поддерживает чистоту.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49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778719"/>
              </p:ext>
            </p:extLst>
          </p:nvPr>
        </p:nvGraphicFramePr>
        <p:xfrm>
          <a:off x="2903334" y="2276855"/>
          <a:ext cx="5792610" cy="4581145"/>
        </p:xfrm>
        <a:graphic>
          <a:graphicData uri="http://schemas.openxmlformats.org/drawingml/2006/table">
            <a:tbl>
              <a:tblPr/>
              <a:tblGrid>
                <a:gridCol w="1158522"/>
                <a:gridCol w="1158522"/>
                <a:gridCol w="1158522"/>
                <a:gridCol w="1158522"/>
                <a:gridCol w="1158522"/>
              </a:tblGrid>
              <a:tr h="12122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Постоянные расходы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Оклад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Количество сотрудников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Сумма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Средняя з/п в месяц на сотрудника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9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Управляющий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30 000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30 000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45 915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9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Инструктор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40 000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30 125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9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Администратор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25 000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50 000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25 000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9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Уборщица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15 000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15 000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15 000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889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Страховые взносы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endParaRPr lang="ru-RU" sz="1200">
                        <a:effectLst/>
                      </a:endParaRP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endParaRPr lang="ru-RU" sz="1200">
                        <a:effectLst/>
                      </a:endParaRP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36 000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endParaRPr lang="ru-RU" sz="1200">
                        <a:effectLst/>
                      </a:endParaRP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9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Итого ФОТ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endParaRPr lang="ru-RU" sz="1200">
                        <a:effectLst/>
                      </a:endParaRP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200" dirty="0">
                        <a:effectLst/>
                      </a:endParaRP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171 000</a:t>
                      </a:r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200" dirty="0"/>
                    </a:p>
                  </a:txBody>
                  <a:tcPr marL="26256" marR="26256" marT="26256" marB="26256" anchor="ctr">
                    <a:lnL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818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</TotalTime>
  <Words>324</Words>
  <Application>Microsoft Office PowerPoint</Application>
  <PresentationFormat>Широкоэкранный</PresentationFormat>
  <Paragraphs>178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Ион (конференц-зал)</vt:lpstr>
      <vt:lpstr>«Скейтпарк» в муниципальном образовании город Новороссийск</vt:lpstr>
      <vt:lpstr>Актуальность проекта:</vt:lpstr>
      <vt:lpstr>Цели и задачи проекта:</vt:lpstr>
      <vt:lpstr>Описание  </vt:lpstr>
      <vt:lpstr>Описание рынка сбыта </vt:lpstr>
      <vt:lpstr>Продажи и маркетинг </vt:lpstr>
      <vt:lpstr>Примерный перечень оборудования для обустройства скейт-парка площадью 500 кв.м.</vt:lpstr>
      <vt:lpstr>Организационная структура </vt:lpstr>
      <vt:lpstr>Организационная структура </vt:lpstr>
      <vt:lpstr>Финансовый план </vt:lpstr>
      <vt:lpstr>Факторы риска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Скейт-парк в муниципальном образовании город Новороссийск</dc:title>
  <dc:creator>Acer</dc:creator>
  <cp:lastModifiedBy>Acer</cp:lastModifiedBy>
  <cp:revision>5</cp:revision>
  <dcterms:created xsi:type="dcterms:W3CDTF">2021-09-24T12:26:15Z</dcterms:created>
  <dcterms:modified xsi:type="dcterms:W3CDTF">2021-09-24T13:36:20Z</dcterms:modified>
</cp:coreProperties>
</file>