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7" r:id="rId3"/>
    <p:sldId id="291" r:id="rId4"/>
    <p:sldId id="304" r:id="rId5"/>
    <p:sldId id="281" r:id="rId6"/>
    <p:sldId id="294" r:id="rId7"/>
    <p:sldId id="296" r:id="rId8"/>
    <p:sldId id="284" r:id="rId9"/>
    <p:sldId id="297" r:id="rId10"/>
    <p:sldId id="301" r:id="rId11"/>
    <p:sldId id="302" r:id="rId12"/>
    <p:sldId id="266" r:id="rId13"/>
  </p:sldIdLst>
  <p:sldSz cx="11522075" cy="6480175"/>
  <p:notesSz cx="6858000" cy="9144000"/>
  <p:defaultTextStyle>
    <a:defPPr>
      <a:defRPr lang="ru-RU"/>
    </a:defPPr>
    <a:lvl1pPr marL="0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241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482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723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964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6205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446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687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928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41">
          <p15:clr>
            <a:srgbClr val="A4A3A4"/>
          </p15:clr>
        </p15:guide>
        <p15:guide id="2" pos="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0B5"/>
    <a:srgbClr val="3D6595"/>
    <a:srgbClr val="335D6A"/>
    <a:srgbClr val="2A5243"/>
    <a:srgbClr val="3B4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1" autoAdjust="0"/>
    <p:restoredTop sz="94658" autoAdjust="0"/>
  </p:normalViewPr>
  <p:slideViewPr>
    <p:cSldViewPr>
      <p:cViewPr varScale="1">
        <p:scale>
          <a:sx n="78" d="100"/>
          <a:sy n="78" d="100"/>
        </p:scale>
        <p:origin x="-678" y="-90"/>
      </p:cViewPr>
      <p:guideLst>
        <p:guide orient="horz" pos="2041"/>
        <p:guide pos="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Futura PT Medium"/>
                <a:ea typeface="+mn-ea"/>
                <a:cs typeface="+mn-cs"/>
              </a:defRPr>
            </a:pPr>
            <a:r>
              <a:rPr lang="ru-RU" sz="1800" dirty="0" smtClean="0">
                <a:solidFill>
                  <a:schemeClr val="tx1"/>
                </a:solidFill>
                <a:latin typeface="Futura PT Medium"/>
              </a:rPr>
              <a:t>Фактическое</a:t>
            </a:r>
            <a:r>
              <a:rPr lang="ru-RU" sz="1800" baseline="0" dirty="0" smtClean="0">
                <a:solidFill>
                  <a:schemeClr val="tx1"/>
                </a:solidFill>
                <a:latin typeface="Futura PT Medium"/>
              </a:rPr>
              <a:t> исследование</a:t>
            </a:r>
            <a:endParaRPr lang="ru-RU" sz="1800" dirty="0">
              <a:solidFill>
                <a:schemeClr val="tx1"/>
              </a:solidFill>
              <a:latin typeface="Futura PT Medium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Перевозки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2B-4812-9B17-D4914E0533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2B-4812-9B17-D4914E0533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2B-4812-9B17-D4914E0533DE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ru-RU" smtClean="0"/>
                      <a:t>0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Частный перевозчик</c:v>
                </c:pt>
                <c:pt idx="1">
                  <c:v>ГЭТ (гор.эл.транс.)</c:v>
                </c:pt>
                <c:pt idx="2">
                  <c:v>Гор. Автобус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</c:v>
                </c:pt>
                <c:pt idx="1">
                  <c:v>5</c:v>
                </c:pt>
                <c:pt idx="2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72-4069-A155-87E54919893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Futura PT Medium"/>
                <a:ea typeface="+mn-ea"/>
                <a:cs typeface="+mn-cs"/>
              </a:defRPr>
            </a:pPr>
            <a:r>
              <a:rPr lang="ru-RU" sz="1600" dirty="0">
                <a:solidFill>
                  <a:schemeClr val="tx1"/>
                </a:solidFill>
                <a:latin typeface="Futura PT Medium"/>
              </a:rPr>
              <a:t>Налоговые отчисления</a:t>
            </a:r>
          </a:p>
        </c:rich>
      </c:tx>
      <c:layout>
        <c:manualLayout>
          <c:xMode val="edge"/>
          <c:yMode val="edge"/>
          <c:x val="0.42896511381934821"/>
          <c:y val="2.898561750396555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Регулируемый тариф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Действующая система</c:v>
                </c:pt>
                <c:pt idx="1">
                  <c:v>Новая система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260</c:v>
                </c:pt>
                <c:pt idx="1">
                  <c:v>585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E2-4BA1-B6EF-DEFEAA137F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Нерегулируемый тариф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Действующая система</c:v>
                </c:pt>
                <c:pt idx="1">
                  <c:v>Новая система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E2-4BA1-B6EF-DEFEAA137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894720"/>
        <c:axId val="154896256"/>
      </c:barChart>
      <c:catAx>
        <c:axId val="154894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utura PT Medium"/>
                <a:ea typeface="+mn-ea"/>
                <a:cs typeface="+mn-cs"/>
              </a:defRPr>
            </a:pPr>
            <a:endParaRPr lang="ru-RU"/>
          </a:p>
        </c:txPr>
        <c:crossAx val="154896256"/>
        <c:crosses val="autoZero"/>
        <c:auto val="1"/>
        <c:lblAlgn val="ctr"/>
        <c:lblOffset val="100"/>
        <c:noMultiLvlLbl val="0"/>
      </c:catAx>
      <c:valAx>
        <c:axId val="154896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89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Futura PT Medium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D3357-E1CB-4EDE-89F5-B0AFDB8BE522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A25BE-691D-4914-86B5-DA33C3024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95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A25BE-691D-4914-86B5-DA33C3024AB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5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69759" y="273008"/>
            <a:ext cx="3030547" cy="58051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4122" y="273008"/>
            <a:ext cx="8903603" cy="58051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3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03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6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4122" y="1587043"/>
            <a:ext cx="5967074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3232" y="1587043"/>
            <a:ext cx="5967075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3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3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8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58007"/>
            <a:ext cx="3790683" cy="109803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07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3"/>
            <a:ext cx="6913245" cy="5355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600"/>
            </a:lvl1pPr>
            <a:lvl2pPr marL="511241" indent="0">
              <a:buNone/>
              <a:defRPr sz="3100"/>
            </a:lvl2pPr>
            <a:lvl3pPr marL="1022482" indent="0">
              <a:buNone/>
              <a:defRPr sz="2700"/>
            </a:lvl3pPr>
            <a:lvl4pPr marL="1533723" indent="0">
              <a:buNone/>
              <a:defRPr sz="2200"/>
            </a:lvl4pPr>
            <a:lvl5pPr marL="2044964" indent="0">
              <a:buNone/>
              <a:defRPr sz="2200"/>
            </a:lvl5pPr>
            <a:lvl6pPr marL="2556205" indent="0">
              <a:buNone/>
              <a:defRPr sz="2200"/>
            </a:lvl6pPr>
            <a:lvl7pPr marL="3067446" indent="0">
              <a:buNone/>
              <a:defRPr sz="2200"/>
            </a:lvl7pPr>
            <a:lvl8pPr marL="3578687" indent="0">
              <a:buNone/>
              <a:defRPr sz="2200"/>
            </a:lvl8pPr>
            <a:lvl9pPr marL="4089928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8"/>
            <a:ext cx="6913245" cy="7605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1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02248" tIns="51124" rIns="102248" bIns="51124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02248" tIns="51124" rIns="102248" bIns="5112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BE7D-50CA-4F7A-A4F8-78429D7D0587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10" y="6006163"/>
            <a:ext cx="3648657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48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431" indent="-383431" algn="l" defTabSz="102248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767" indent="-319526" algn="l" defTabSz="102248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103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344" indent="-255621" algn="l" defTabSz="102248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585" indent="-255621" algn="l" defTabSz="102248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826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3067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308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549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241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482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723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964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6205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446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687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928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chart" Target="../charts/chart2.xml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jpe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6.png"/><Relationship Id="rId4" Type="http://schemas.openxmlformats.org/officeDocument/2006/relationships/image" Target="../media/image52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4.png"/><Relationship Id="rId5" Type="http://schemas.openxmlformats.org/officeDocument/2006/relationships/image" Target="../media/image2.jpe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24.pn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8.png"/><Relationship Id="rId10" Type="http://schemas.openxmlformats.org/officeDocument/2006/relationships/image" Target="../media/image41.jpeg"/><Relationship Id="rId4" Type="http://schemas.openxmlformats.org/officeDocument/2006/relationships/image" Target="../media/image5.png"/><Relationship Id="rId9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" y="272"/>
            <a:ext cx="11522075" cy="6480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978" y="467686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6000"/>
            <a:r>
              <a:rPr lang="ru-RU" sz="4000" b="1" dirty="0" smtClean="0">
                <a:solidFill>
                  <a:srgbClr val="FFC000"/>
                </a:solidFill>
                <a:latin typeface="Futura PT Medium" pitchFamily="34" charset="-52"/>
              </a:rPr>
              <a:t>Проект развития общественного транспорта </a:t>
            </a:r>
            <a:r>
              <a:rPr lang="ru-RU" sz="4000" b="1" dirty="0" smtClean="0">
                <a:solidFill>
                  <a:srgbClr val="FFC000"/>
                </a:solidFill>
                <a:latin typeface="Futura PT Medium" pitchFamily="34" charset="-52"/>
              </a:rPr>
              <a:t>г.Новороссийска </a:t>
            </a:r>
            <a:endParaRPr lang="ru-RU" sz="4000" b="1" dirty="0">
              <a:solidFill>
                <a:srgbClr val="FFC000"/>
              </a:solidFill>
              <a:latin typeface="Futura PT Medium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413" y="431775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6000"/>
            <a:r>
              <a:rPr lang="ru-RU" sz="4000" b="1" dirty="0" smtClean="0">
                <a:latin typeface="Futura PT Medium" pitchFamily="34" charset="-52"/>
              </a:rPr>
              <a:t>Проект развития общественного транспорта </a:t>
            </a:r>
            <a:r>
              <a:rPr lang="ru-RU" sz="4000" b="1" dirty="0" smtClean="0">
                <a:latin typeface="Futura PT Medium" pitchFamily="34" charset="-52"/>
              </a:rPr>
              <a:t> г.Новороссийска </a:t>
            </a:r>
            <a:endParaRPr lang="ru-RU" sz="4000" b="1" dirty="0" smtClean="0">
              <a:latin typeface="Futura PT Medium" pitchFamily="34" charset="-52"/>
            </a:endParaRPr>
          </a:p>
          <a:p>
            <a:pPr defTabSz="396000"/>
            <a:r>
              <a:rPr lang="ru-RU" sz="4000" b="1" dirty="0" smtClean="0">
                <a:latin typeface="Futura PT Medium" pitchFamily="34" charset="-52"/>
              </a:rPr>
              <a:t>(транспортная реформа)</a:t>
            </a:r>
          </a:p>
        </p:txBody>
      </p:sp>
    </p:spTree>
    <p:extLst>
      <p:ext uri="{BB962C8B-B14F-4D97-AF65-F5344CB8AC3E}">
        <p14:creationId xmlns:p14="http://schemas.microsoft.com/office/powerpoint/2010/main" val="1668543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8509" y="811195"/>
            <a:ext cx="7853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22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B4555"/>
                </a:solidFill>
                <a:effectLst/>
                <a:uLnTx/>
                <a:uFillTx/>
                <a:latin typeface="Futura PT Medium" pitchFamily="34" charset="-52"/>
                <a:ea typeface="+mn-ea"/>
                <a:cs typeface="+mn-cs"/>
              </a:rPr>
              <a:t>Методы решения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72981" y="1555265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92485" y="6169045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6C15D1C-1B9F-43D6-A875-04038DD78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508" y="2319009"/>
            <a:ext cx="1326605" cy="13266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D1E6B4F-D00F-4C6D-A4A7-56A12BC30C1C}"/>
              </a:ext>
            </a:extLst>
          </p:cNvPr>
          <p:cNvSpPr txBox="1"/>
          <p:nvPr/>
        </p:nvSpPr>
        <p:spPr>
          <a:xfrm>
            <a:off x="779197" y="3120379"/>
            <a:ext cx="2748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Futura PT Medium"/>
              </a:rPr>
              <a:t>Рост налоговых отчислений </a:t>
            </a:r>
          </a:p>
          <a:p>
            <a:r>
              <a:rPr lang="ru-RU" sz="1400" dirty="0">
                <a:latin typeface="Futura PT Medium"/>
              </a:rPr>
              <a:t>в бюджеты всех уровней на 110%</a:t>
            </a:r>
          </a:p>
        </p:txBody>
      </p:sp>
      <p:graphicFrame>
        <p:nvGraphicFramePr>
          <p:cNvPr id="25" name="Диаграмма 24">
            <a:extLst>
              <a:ext uri="{FF2B5EF4-FFF2-40B4-BE49-F238E27FC236}">
                <a16:creationId xmlns="" xmlns:a16="http://schemas.microsoft.com/office/drawing/2014/main" id="{319EBE4F-90F8-4C8F-84AF-32F5DA84EA52}"/>
              </a:ext>
            </a:extLst>
          </p:cNvPr>
          <p:cNvGraphicFramePr/>
          <p:nvPr/>
        </p:nvGraphicFramePr>
        <p:xfrm>
          <a:off x="302319" y="3563525"/>
          <a:ext cx="4632780" cy="2628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7B3EB945-7996-4BB1-824B-45AAFC487578}"/>
              </a:ext>
            </a:extLst>
          </p:cNvPr>
          <p:cNvCxnSpPr>
            <a:cxnSpLocks/>
          </p:cNvCxnSpPr>
          <p:nvPr/>
        </p:nvCxnSpPr>
        <p:spPr>
          <a:xfrm flipH="1">
            <a:off x="4935099" y="1799927"/>
            <a:ext cx="16872" cy="4196718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6F661C1E-FB4E-44C0-A54D-FBD8860610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7" y="2130162"/>
            <a:ext cx="1062460" cy="106246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58C177CE-D042-402E-BB09-026D9EEA8A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15" y="3762644"/>
            <a:ext cx="279023" cy="27902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09D68B7F-62DE-4AEE-AB6C-0C579F190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14" y="4755572"/>
            <a:ext cx="279023" cy="27902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7915699A-A9A1-41B6-AAE9-70F946CF31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725" y="3733347"/>
            <a:ext cx="360000" cy="3600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326FEA51-CF6F-48B7-A672-A127CB3080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125" y="3885747"/>
            <a:ext cx="360000" cy="360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26A8DC01-A1BC-4BA8-B11A-76AED3F2F6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102" y="3657147"/>
            <a:ext cx="360000" cy="3600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3B6DFAE0-371B-4595-814B-1B984915BB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702" y="4705800"/>
            <a:ext cx="360000" cy="3600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527B042F-EE24-42F8-ACD7-FFD35C9D70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102" y="4858200"/>
            <a:ext cx="360000" cy="3600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791DAE7E-F0E2-49F7-9C0A-D5CBEE3EF7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79" y="4629600"/>
            <a:ext cx="360000" cy="3600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191696D0-2FEC-4D1C-95A7-888E6723D6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757" y="5604444"/>
            <a:ext cx="279023" cy="27902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E5B74FBF-96DF-4B2A-BE13-24D3042C68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115" y="5448434"/>
            <a:ext cx="360000" cy="36000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B8CA1BE3-79E1-4FE5-83A7-51B455A4DA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515" y="5600834"/>
            <a:ext cx="360000" cy="3600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49124AE0-E6B1-4FC1-B3B2-DCD0652D79C1}"/>
              </a:ext>
            </a:extLst>
          </p:cNvPr>
          <p:cNvSpPr txBox="1"/>
          <p:nvPr/>
        </p:nvSpPr>
        <p:spPr>
          <a:xfrm>
            <a:off x="710296" y="1647579"/>
            <a:ext cx="4215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Futura PT Medium"/>
              </a:rPr>
              <a:t>Дополнительные налоговые </a:t>
            </a:r>
          </a:p>
          <a:p>
            <a:r>
              <a:rPr lang="ru-RU" sz="1600" b="1" dirty="0" smtClean="0">
                <a:latin typeface="Futura PT Medium"/>
              </a:rPr>
              <a:t>поступления по примеру Новокузнецка</a:t>
            </a:r>
            <a:endParaRPr lang="ru-RU" sz="1600" b="1" dirty="0">
              <a:latin typeface="Futura PT Medium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D3771E8-5EBA-4548-8F5D-357B4F66DFB9}"/>
              </a:ext>
            </a:extLst>
          </p:cNvPr>
          <p:cNvSpPr txBox="1"/>
          <p:nvPr/>
        </p:nvSpPr>
        <p:spPr>
          <a:xfrm>
            <a:off x="6360939" y="3656639"/>
            <a:ext cx="3602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Futura PT Medium"/>
              </a:rPr>
              <a:t>Увеличение штрафа за безбилетный проезд </a:t>
            </a:r>
          </a:p>
          <a:p>
            <a:r>
              <a:rPr lang="ru-RU" sz="1400" dirty="0">
                <a:latin typeface="Futura PT Medium"/>
              </a:rPr>
              <a:t>(наделение полномочиями КРС МКУ «ЦДС»)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FA36DA6-5E8F-488C-9099-561670C63025}"/>
              </a:ext>
            </a:extLst>
          </p:cNvPr>
          <p:cNvSpPr txBox="1"/>
          <p:nvPr/>
        </p:nvSpPr>
        <p:spPr>
          <a:xfrm>
            <a:off x="6360939" y="4612051"/>
            <a:ext cx="3431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Futura PT Medium"/>
              </a:rPr>
              <a:t>Дифференцированные </a:t>
            </a:r>
            <a:r>
              <a:rPr lang="ru-RU" sz="1400" dirty="0">
                <a:latin typeface="Futura PT Medium"/>
              </a:rPr>
              <a:t>тарифы </a:t>
            </a:r>
          </a:p>
          <a:p>
            <a:r>
              <a:rPr lang="ru-RU" sz="1400" dirty="0">
                <a:latin typeface="Futura PT Medium"/>
              </a:rPr>
              <a:t>(безлимитные тарифы, пересадочные)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42244C40-8A7E-460B-96E4-7250D7C1E451}"/>
              </a:ext>
            </a:extLst>
          </p:cNvPr>
          <p:cNvSpPr txBox="1"/>
          <p:nvPr/>
        </p:nvSpPr>
        <p:spPr>
          <a:xfrm>
            <a:off x="6365223" y="5367880"/>
            <a:ext cx="3840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Futura PT Medium"/>
              </a:rPr>
              <a:t>Увеличение тарифа для оплаты одной поездки</a:t>
            </a:r>
          </a:p>
          <a:p>
            <a:r>
              <a:rPr lang="ru-RU" sz="1400" dirty="0">
                <a:latin typeface="Futura PT Medium"/>
              </a:rPr>
              <a:t>Наличными. (Стабильный рост тарифной сетки)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lc="http://schemas.openxmlformats.org/drawingml/2006/lockedCanvas" xmlns:a16="http://schemas.microsoft.com/office/drawing/2014/main" xmlns="" id="{014F6F17-03E6-4163-B0A4-38C481616A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141" y="1847433"/>
            <a:ext cx="769842" cy="769842"/>
          </a:xfrm>
          <a:prstGeom prst="rect">
            <a:avLst/>
          </a:prstGeom>
        </p:spPr>
      </p:pic>
      <p:sp>
        <p:nvSpPr>
          <p:cNvPr id="29" name="TextBox 23">
            <a:extLst>
              <a:ext uri="{FF2B5EF4-FFF2-40B4-BE49-F238E27FC236}">
                <a16:creationId xmlns:lc="http://schemas.openxmlformats.org/drawingml/2006/lockedCanvas" xmlns:a16="http://schemas.microsoft.com/office/drawing/2014/main" xmlns="" id="{F5C27B01-C345-4500-ABFA-65BD52F2A47C}"/>
              </a:ext>
            </a:extLst>
          </p:cNvPr>
          <p:cNvSpPr txBox="1"/>
          <p:nvPr/>
        </p:nvSpPr>
        <p:spPr>
          <a:xfrm>
            <a:off x="6425584" y="1863022"/>
            <a:ext cx="3145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0224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1241" algn="l" defTabSz="10224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2482" algn="l" defTabSz="10224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33723" algn="l" defTabSz="10224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4964" algn="l" defTabSz="10224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6205" algn="l" defTabSz="10224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67446" algn="l" defTabSz="10224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8687" algn="l" defTabSz="10224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9928" algn="l" defTabSz="10224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2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Medium"/>
                <a:ea typeface="+mn-ea"/>
                <a:cs typeface="+mn-cs"/>
              </a:rPr>
              <a:t>Реализация инвестиционных проектов</a:t>
            </a:r>
            <a:r>
              <a:rPr lang="ru-RU" sz="1400" dirty="0">
                <a:solidFill>
                  <a:prstClr val="black"/>
                </a:solidFill>
                <a:latin typeface="Futura PT Medium"/>
              </a:rPr>
              <a:t>,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PT Medium"/>
              <a:ea typeface="+mn-ea"/>
              <a:cs typeface="+mn-cs"/>
            </a:endParaRPr>
          </a:p>
          <a:p>
            <a:pPr marL="0" marR="0" lvl="0" indent="0" algn="l" defTabSz="1022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Futura PT Medium"/>
              </a:rPr>
              <a:t>Государственно-частное партнерство.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PT Medium"/>
              <a:ea typeface="+mn-ea"/>
              <a:cs typeface="+mn-cs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AF58B026-ABDF-4CA8-98F1-93C43C3349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780" y="2815164"/>
            <a:ext cx="671430" cy="67143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D3771E8-5EBA-4548-8F5D-357B4F66DFB9}"/>
              </a:ext>
            </a:extLst>
          </p:cNvPr>
          <p:cNvSpPr txBox="1"/>
          <p:nvPr/>
        </p:nvSpPr>
        <p:spPr>
          <a:xfrm>
            <a:off x="6407210" y="2929498"/>
            <a:ext cx="5505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Futura PT Medium"/>
              </a:rPr>
              <a:t>Диалог и донесение информации до частных </a:t>
            </a:r>
          </a:p>
          <a:p>
            <a:r>
              <a:rPr lang="ru-RU" sz="1400" dirty="0">
                <a:latin typeface="Futura PT Medium"/>
              </a:rPr>
              <a:t>п</a:t>
            </a:r>
            <a:r>
              <a:rPr lang="ru-RU" sz="1400" dirty="0" smtClean="0">
                <a:latin typeface="Futura PT Medium"/>
              </a:rPr>
              <a:t>еревозчиков, о необходимости работать по новым стандартам</a:t>
            </a:r>
          </a:p>
        </p:txBody>
      </p:sp>
    </p:spTree>
    <p:extLst>
      <p:ext uri="{BB962C8B-B14F-4D97-AF65-F5344CB8AC3E}">
        <p14:creationId xmlns:p14="http://schemas.microsoft.com/office/powerpoint/2010/main" val="3964264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5E58B4B-D1A0-4431-B640-841401729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391" y="1538254"/>
            <a:ext cx="1744708" cy="17447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8509" y="811195"/>
            <a:ext cx="7853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3B4555"/>
                </a:solidFill>
                <a:latin typeface="Futura PT Medium" pitchFamily="34" charset="-52"/>
              </a:rPr>
              <a:t>Выводы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72981" y="1555265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2518" y="6169045"/>
            <a:ext cx="10804552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F9326F9-1CA7-4B2A-B522-5A603684F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923" y="4957523"/>
            <a:ext cx="1080000" cy="1080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E3A3341-729C-409A-896D-E654EA50063E}"/>
              </a:ext>
            </a:extLst>
          </p:cNvPr>
          <p:cNvSpPr txBox="1"/>
          <p:nvPr/>
        </p:nvSpPr>
        <p:spPr>
          <a:xfrm>
            <a:off x="144414" y="1902438"/>
            <a:ext cx="3656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Futura PT Medium"/>
              </a:rPr>
              <a:t>Город не имеет воздействия на Исполнителя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FF377F9-C2DF-41BE-ADD9-855F70B4667F}"/>
              </a:ext>
            </a:extLst>
          </p:cNvPr>
          <p:cNvSpPr txBox="1"/>
          <p:nvPr/>
        </p:nvSpPr>
        <p:spPr>
          <a:xfrm>
            <a:off x="147794" y="2195471"/>
            <a:ext cx="3333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Futura PT Medium"/>
              </a:rPr>
              <a:t>Автотранспортные предприятия города </a:t>
            </a:r>
          </a:p>
          <a:p>
            <a:r>
              <a:rPr lang="ru-RU" sz="1400" b="1" dirty="0">
                <a:latin typeface="Futura PT Medium"/>
              </a:rPr>
              <a:t>не имеют возможности конкурировать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3A8043A-1CC3-434A-AB48-9C8459D818F2}"/>
              </a:ext>
            </a:extLst>
          </p:cNvPr>
          <p:cNvSpPr txBox="1"/>
          <p:nvPr/>
        </p:nvSpPr>
        <p:spPr>
          <a:xfrm>
            <a:off x="6566609" y="1871935"/>
            <a:ext cx="2998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Futura PT Medium"/>
              </a:rPr>
              <a:t>Сокращение количества маршрутов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4E52B4A-E275-45F3-8073-69C310F1AF2E}"/>
              </a:ext>
            </a:extLst>
          </p:cNvPr>
          <p:cNvSpPr txBox="1"/>
          <p:nvPr/>
        </p:nvSpPr>
        <p:spPr>
          <a:xfrm>
            <a:off x="144414" y="3096071"/>
            <a:ext cx="1771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Futura PT Medium"/>
              </a:rPr>
              <a:t>Избыток транспорта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C7B1559-0D9C-4F97-BBC8-5CAC943C7376}"/>
              </a:ext>
            </a:extLst>
          </p:cNvPr>
          <p:cNvSpPr txBox="1"/>
          <p:nvPr/>
        </p:nvSpPr>
        <p:spPr>
          <a:xfrm>
            <a:off x="144413" y="3386846"/>
            <a:ext cx="3076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Futura PT Medium"/>
              </a:rPr>
              <a:t>Нарушение ПДД и правил перевозки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5AB3BA7-54CC-43AC-900F-90DAC7D1D542}"/>
              </a:ext>
            </a:extLst>
          </p:cNvPr>
          <p:cNvSpPr txBox="1"/>
          <p:nvPr/>
        </p:nvSpPr>
        <p:spPr>
          <a:xfrm>
            <a:off x="144414" y="3655877"/>
            <a:ext cx="2088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Futura PT Medium"/>
              </a:rPr>
              <a:t>Максимальная скорость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90F9F3E-8E81-4CDB-9FFF-FB7B275D78D9}"/>
              </a:ext>
            </a:extLst>
          </p:cNvPr>
          <p:cNvSpPr txBox="1"/>
          <p:nvPr/>
        </p:nvSpPr>
        <p:spPr>
          <a:xfrm>
            <a:off x="144414" y="3971091"/>
            <a:ext cx="2126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Futura PT Medium"/>
              </a:rPr>
              <a:t>Минимальный интервал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180D7A5-5A3E-4122-9ABA-8A0A7328C417}"/>
              </a:ext>
            </a:extLst>
          </p:cNvPr>
          <p:cNvSpPr txBox="1"/>
          <p:nvPr/>
        </p:nvSpPr>
        <p:spPr>
          <a:xfrm>
            <a:off x="6566610" y="3318745"/>
            <a:ext cx="2461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Futura PT Medium"/>
              </a:rPr>
              <a:t>Актуальная маршрутная сеть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816FC68-7A71-4912-B203-928642177122}"/>
              </a:ext>
            </a:extLst>
          </p:cNvPr>
          <p:cNvSpPr txBox="1"/>
          <p:nvPr/>
        </p:nvSpPr>
        <p:spPr>
          <a:xfrm>
            <a:off x="6566610" y="3661770"/>
            <a:ext cx="4490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Futura PT Medium"/>
              </a:rPr>
              <a:t>Рост эффективности общественного транспорта на 25%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A8472A4-A2F7-4437-B817-CCEC572BF648}"/>
              </a:ext>
            </a:extLst>
          </p:cNvPr>
          <p:cNvSpPr txBox="1"/>
          <p:nvPr/>
        </p:nvSpPr>
        <p:spPr>
          <a:xfrm>
            <a:off x="6566610" y="3990337"/>
            <a:ext cx="4821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Futura PT Medium"/>
              </a:rPr>
              <a:t>Гарантия обязательного исполнения требований Заказчика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D123F6B-A0E9-41F6-9BF7-16DFF90E1E91}"/>
              </a:ext>
            </a:extLst>
          </p:cNvPr>
          <p:cNvSpPr txBox="1"/>
          <p:nvPr/>
        </p:nvSpPr>
        <p:spPr>
          <a:xfrm>
            <a:off x="6566610" y="4307306"/>
            <a:ext cx="2619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Futura PT Medium"/>
              </a:rPr>
              <a:t>Улучшение качества перевозок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485409C-520D-4363-91F8-B741B1FBE4B3}"/>
              </a:ext>
            </a:extLst>
          </p:cNvPr>
          <p:cNvSpPr txBox="1"/>
          <p:nvPr/>
        </p:nvSpPr>
        <p:spPr>
          <a:xfrm>
            <a:off x="6566609" y="2678947"/>
            <a:ext cx="15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Futura PT Medium"/>
              </a:rPr>
              <a:t>Сохранение льгот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D195731-5515-45E1-9487-1AF05E0A78CC}"/>
              </a:ext>
            </a:extLst>
          </p:cNvPr>
          <p:cNvSpPr txBox="1"/>
          <p:nvPr/>
        </p:nvSpPr>
        <p:spPr>
          <a:xfrm>
            <a:off x="6566609" y="4588494"/>
            <a:ext cx="32500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Futura PT Medium"/>
              </a:rPr>
              <a:t>Новый комфортный подвижной состав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90D8FB2-426D-4D42-B3D4-EF27B05319F8}"/>
              </a:ext>
            </a:extLst>
          </p:cNvPr>
          <p:cNvSpPr txBox="1"/>
          <p:nvPr/>
        </p:nvSpPr>
        <p:spPr>
          <a:xfrm>
            <a:off x="6566609" y="2975185"/>
            <a:ext cx="3446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Futura PT Medium"/>
              </a:rPr>
              <a:t>Возможность внедрения тарифных меню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1A9BEAB-1470-4787-9915-A0A56007D037}"/>
              </a:ext>
            </a:extLst>
          </p:cNvPr>
          <p:cNvSpPr txBox="1"/>
          <p:nvPr/>
        </p:nvSpPr>
        <p:spPr>
          <a:xfrm>
            <a:off x="6566609" y="2169065"/>
            <a:ext cx="3982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Futura PT Medium"/>
              </a:rPr>
              <a:t>Сложности для участия в аукционе </a:t>
            </a:r>
            <a:r>
              <a:rPr lang="ru-RU" sz="1400" b="1" dirty="0" smtClean="0">
                <a:latin typeface="Futura PT Medium"/>
              </a:rPr>
              <a:t>СМСП </a:t>
            </a:r>
            <a:endParaRPr lang="ru-RU" sz="1400" b="1" dirty="0">
              <a:latin typeface="Futura PT Medium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5CC1083-281C-4231-83F1-ABCBEF9EEC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98" y="3282962"/>
            <a:ext cx="1874694" cy="18746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985EB0D-9A98-4F5D-88A6-E999F626C8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18" y="4954652"/>
            <a:ext cx="1080000" cy="108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7589DB0-BA6C-4238-9E00-7254CFC95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25" y="4954652"/>
            <a:ext cx="1080000" cy="108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A88294D3-A5B0-4149-986B-433BB991B9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258" y="5036641"/>
            <a:ext cx="1080000" cy="10800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AF58B026-ABDF-4CA8-98F1-93C43C3349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48" y="5036641"/>
            <a:ext cx="1080000" cy="10800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2248433F-4E82-4EC0-8C4F-118068B82B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24" y="506359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07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61134" cy="6480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6821" y="2231974"/>
            <a:ext cx="4444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C000"/>
                </a:solidFill>
                <a:latin typeface="Futura PT Medium" pitchFamily="34" charset="-52"/>
              </a:rPr>
              <a:t>Спасибо </a:t>
            </a:r>
          </a:p>
          <a:p>
            <a:r>
              <a:rPr lang="ru-RU" sz="3600" b="1" dirty="0">
                <a:solidFill>
                  <a:srgbClr val="FFC000"/>
                </a:solidFill>
                <a:latin typeface="Futura PT Medium" pitchFamily="34" charset="-52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0466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5F7E3B21-6831-4ECD-AE41-AE14912CBFEE}"/>
              </a:ext>
            </a:extLst>
          </p:cNvPr>
          <p:cNvSpPr/>
          <p:nvPr/>
        </p:nvSpPr>
        <p:spPr>
          <a:xfrm>
            <a:off x="6337101" y="3272116"/>
            <a:ext cx="4728089" cy="8567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4200" y="807488"/>
            <a:ext cx="4070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3B4555"/>
                </a:solidFill>
                <a:latin typeface="Futura PT Medium" pitchFamily="34" charset="-52"/>
              </a:rPr>
              <a:t>Действующая система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72981" y="1392263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D37F93BA-F33D-465B-BB51-8AA1B0E81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9109" y="1438761"/>
            <a:ext cx="4517474" cy="1801326"/>
          </a:xfrm>
        </p:spPr>
        <p:txBody>
          <a:bodyPr>
            <a:normAutofit fontScale="92500" lnSpcReduction="10000"/>
          </a:bodyPr>
          <a:lstStyle/>
          <a:p>
            <a:r>
              <a:rPr lang="ru-RU" sz="1400" b="1" dirty="0">
                <a:latin typeface="Futura PT Medium"/>
                <a:cs typeface="Arial" panose="020B0604020202020204" pitchFamily="34" charset="0"/>
              </a:rPr>
              <a:t>Население: </a:t>
            </a:r>
            <a:r>
              <a:rPr lang="ru-RU" sz="1400" b="1" dirty="0" smtClean="0">
                <a:latin typeface="Futura PT Medium"/>
                <a:cs typeface="Arial" panose="020B0604020202020204" pitchFamily="34" charset="0"/>
              </a:rPr>
              <a:t>470000 - 515000человек</a:t>
            </a:r>
            <a:r>
              <a:rPr lang="ru-RU" sz="1400" b="1" dirty="0">
                <a:latin typeface="Futura PT Medium"/>
                <a:cs typeface="Arial" panose="020B0604020202020204" pitchFamily="34" charset="0"/>
              </a:rPr>
              <a:t>,</a:t>
            </a:r>
          </a:p>
          <a:p>
            <a:r>
              <a:rPr lang="ru-RU" sz="1400" b="1" dirty="0">
                <a:latin typeface="Futura PT Medium"/>
                <a:cs typeface="Arial" panose="020B0604020202020204" pitchFamily="34" charset="0"/>
              </a:rPr>
              <a:t>Виды транспорта:</a:t>
            </a:r>
          </a:p>
          <a:p>
            <a:pPr marL="0" indent="0">
              <a:buNone/>
            </a:pPr>
            <a:r>
              <a:rPr lang="ru-RU" sz="1400" b="1" dirty="0" smtClean="0">
                <a:latin typeface="Futura PT Medium"/>
                <a:cs typeface="Arial" panose="020B0604020202020204" pitchFamily="34" charset="0"/>
              </a:rPr>
              <a:t>        троллейбус</a:t>
            </a:r>
            <a:r>
              <a:rPr lang="ru-RU" sz="1400" b="1" dirty="0">
                <a:latin typeface="Futura PT Medium"/>
                <a:cs typeface="Arial" panose="020B0604020202020204" pitchFamily="34" charset="0"/>
              </a:rPr>
              <a:t>, автобус</a:t>
            </a:r>
            <a:r>
              <a:rPr lang="ru-RU" sz="1400" b="1" dirty="0" smtClean="0">
                <a:latin typeface="Futura PT Medium"/>
                <a:cs typeface="Arial" panose="020B0604020202020204" pitchFamily="34" charset="0"/>
              </a:rPr>
              <a:t>, маршрутные такси.</a:t>
            </a:r>
            <a:endParaRPr lang="ru-RU" sz="1400" b="1" dirty="0">
              <a:latin typeface="Futura PT Medium"/>
              <a:cs typeface="Arial" panose="020B0604020202020204" pitchFamily="34" charset="0"/>
            </a:endParaRPr>
          </a:p>
          <a:p>
            <a:r>
              <a:rPr lang="ru-RU" sz="1400" b="1" dirty="0">
                <a:latin typeface="Futura PT Medium"/>
                <a:cs typeface="Arial" panose="020B0604020202020204" pitchFamily="34" charset="0"/>
              </a:rPr>
              <a:t>Количество маршрутов</a:t>
            </a:r>
            <a:r>
              <a:rPr lang="ru-RU" sz="1400" b="1" dirty="0" smtClean="0">
                <a:latin typeface="Futura PT Medium"/>
                <a:cs typeface="Arial" panose="020B0604020202020204" pitchFamily="34" charset="0"/>
              </a:rPr>
              <a:t>: 51</a:t>
            </a:r>
          </a:p>
          <a:p>
            <a:r>
              <a:rPr lang="ru-RU" sz="1400" b="1" dirty="0">
                <a:latin typeface="Futura PT Medium"/>
                <a:cs typeface="Arial" panose="020B0604020202020204" pitchFamily="34" charset="0"/>
              </a:rPr>
              <a:t>годовой пробег муниципального транспорта: </a:t>
            </a:r>
            <a:r>
              <a:rPr lang="ru-RU" sz="1400" b="1" dirty="0" smtClean="0">
                <a:latin typeface="Futura PT Medium"/>
                <a:cs typeface="Arial" panose="020B0604020202020204" pitchFamily="34" charset="0"/>
              </a:rPr>
              <a:t> 5 </a:t>
            </a:r>
            <a:r>
              <a:rPr lang="ru-RU" sz="1400" b="1" dirty="0">
                <a:latin typeface="Futura PT Medium"/>
                <a:cs typeface="Arial" panose="020B0604020202020204" pitchFamily="34" charset="0"/>
              </a:rPr>
              <a:t>400 000 </a:t>
            </a:r>
            <a:r>
              <a:rPr lang="ru-RU" sz="1400" b="1" dirty="0" smtClean="0">
                <a:latin typeface="Futura PT Medium"/>
                <a:cs typeface="Arial" panose="020B0604020202020204" pitchFamily="34" charset="0"/>
              </a:rPr>
              <a:t>км</a:t>
            </a:r>
          </a:p>
          <a:p>
            <a:r>
              <a:rPr lang="ru-RU" sz="1400" b="1" dirty="0">
                <a:latin typeface="Futura PT Medium"/>
                <a:cs typeface="Arial" panose="020B0604020202020204" pitchFamily="34" charset="0"/>
              </a:rPr>
              <a:t>средняя стоимость 1-го </a:t>
            </a:r>
            <a:r>
              <a:rPr lang="ru-RU" sz="1400" b="1" dirty="0" smtClean="0">
                <a:latin typeface="Futura PT Medium"/>
                <a:cs typeface="Arial" panose="020B0604020202020204" pitchFamily="34" charset="0"/>
              </a:rPr>
              <a:t>пассажирокилометра: 2руб</a:t>
            </a:r>
            <a:endParaRPr lang="ru-RU" sz="1400" b="1" dirty="0">
              <a:latin typeface="Futura PT Medium"/>
              <a:cs typeface="Arial" panose="020B0604020202020204" pitchFamily="34" charset="0"/>
            </a:endParaRPr>
          </a:p>
          <a:p>
            <a:endParaRPr lang="ru-RU" sz="1400" b="1" dirty="0">
              <a:latin typeface="Futura PT Medium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8A84463F-D4D6-4F35-8C6A-366FEB0C2104}"/>
              </a:ext>
            </a:extLst>
          </p:cNvPr>
          <p:cNvCxnSpPr/>
          <p:nvPr/>
        </p:nvCxnSpPr>
        <p:spPr>
          <a:xfrm>
            <a:off x="792485" y="6169045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B4731DC-3C3B-4B4F-81B8-DD2038F4B646}"/>
              </a:ext>
            </a:extLst>
          </p:cNvPr>
          <p:cNvSpPr txBox="1"/>
          <p:nvPr/>
        </p:nvSpPr>
        <p:spPr>
          <a:xfrm>
            <a:off x="6337101" y="3316941"/>
            <a:ext cx="4721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16 Муниципальных  маршрутов (включая ГЭТ)</a:t>
            </a:r>
            <a:endParaRPr lang="ru-RU" sz="1800" dirty="0"/>
          </a:p>
          <a:p>
            <a:r>
              <a:rPr lang="ru-RU" sz="1800" dirty="0" smtClean="0"/>
              <a:t>35 Маршруты частных перевозчиков</a:t>
            </a:r>
            <a:endParaRPr lang="ru-RU" sz="18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96167E09-FD25-43D5-B1D6-42B6BF4E7EF2}"/>
              </a:ext>
            </a:extLst>
          </p:cNvPr>
          <p:cNvSpPr/>
          <p:nvPr/>
        </p:nvSpPr>
        <p:spPr>
          <a:xfrm>
            <a:off x="7424124" y="4201867"/>
            <a:ext cx="37178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Futura PT Medium"/>
                <a:ea typeface="Calibri" panose="020F0502020204030204" pitchFamily="34" charset="0"/>
                <a:cs typeface="Times New Roman" panose="02020603050405020304" pitchFamily="18" charset="0"/>
              </a:rPr>
              <a:t>Объем перевозок за 2020 год составил: 16 084,98 </a:t>
            </a:r>
            <a:r>
              <a:rPr lang="ru-RU" sz="1600" dirty="0" err="1">
                <a:latin typeface="Futura PT Medium"/>
                <a:ea typeface="Calibri" panose="020F0502020204030204" pitchFamily="34" charset="0"/>
                <a:cs typeface="Times New Roman" panose="02020603050405020304" pitchFamily="18" charset="0"/>
              </a:rPr>
              <a:t>тыс.чел</a:t>
            </a:r>
            <a:r>
              <a:rPr lang="ru-RU" sz="1600" dirty="0" smtClean="0">
                <a:latin typeface="Futura PT Medium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Futura PT Medium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Futura PT Medium"/>
                <a:ea typeface="Calibri" panose="020F0502020204030204" pitchFamily="34" charset="0"/>
                <a:cs typeface="Times New Roman" panose="02020603050405020304" pitchFamily="18" charset="0"/>
              </a:rPr>
              <a:t>Объем перевозок за </a:t>
            </a:r>
            <a:r>
              <a:rPr lang="ru-RU" sz="1600" dirty="0" smtClean="0">
                <a:latin typeface="Futura PT Medium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sz="1600" dirty="0">
                <a:latin typeface="Futura PT Medium"/>
                <a:ea typeface="Calibri" panose="020F0502020204030204" pitchFamily="34" charset="0"/>
                <a:cs typeface="Times New Roman" panose="02020603050405020304" pitchFamily="18" charset="0"/>
              </a:rPr>
              <a:t>квартал 2021г</a:t>
            </a:r>
            <a:r>
              <a:rPr lang="ru-RU" sz="1600" dirty="0" smtClean="0">
                <a:latin typeface="Futura PT Medium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Futura PT Medium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Futura PT Medium"/>
                <a:ea typeface="Calibri" panose="020F0502020204030204" pitchFamily="34" charset="0"/>
                <a:cs typeface="Times New Roman" panose="02020603050405020304" pitchFamily="18" charset="0"/>
              </a:rPr>
              <a:t>оставил </a:t>
            </a:r>
            <a:r>
              <a:rPr lang="ru-RU" sz="1600" dirty="0">
                <a:latin typeface="Futura PT Medium"/>
                <a:ea typeface="Calibri" panose="020F0502020204030204" pitchFamily="34" charset="0"/>
                <a:cs typeface="Times New Roman" panose="02020603050405020304" pitchFamily="18" charset="0"/>
              </a:rPr>
              <a:t>: 8740,18 тыс. чел.</a:t>
            </a:r>
          </a:p>
          <a:p>
            <a:pPr indent="450215" algn="just">
              <a:spcAft>
                <a:spcPts val="0"/>
              </a:spcAft>
            </a:pPr>
            <a:endParaRPr lang="ru-RU" sz="1600" dirty="0" smtClean="0">
              <a:latin typeface="Futura PT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Futura PT Medium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Futura PT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600" dirty="0">
              <a:latin typeface="Futura PT Medium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CCCB6B5-88C9-482B-8CB4-8D1DBC24FF25}"/>
              </a:ext>
            </a:extLst>
          </p:cNvPr>
          <p:cNvSpPr/>
          <p:nvPr/>
        </p:nvSpPr>
        <p:spPr>
          <a:xfrm>
            <a:off x="7921277" y="5441182"/>
            <a:ext cx="34278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Futura PT Medium"/>
                <a:ea typeface="Calibri" panose="020F0502020204030204" pitchFamily="34" charset="0"/>
                <a:cs typeface="Times New Roman" panose="02020603050405020304" pitchFamily="18" charset="0"/>
              </a:rPr>
              <a:t>Объем перевозок за </a:t>
            </a:r>
            <a:r>
              <a:rPr lang="ru-RU" sz="1600" dirty="0" smtClean="0">
                <a:latin typeface="Futura PT Medium"/>
                <a:ea typeface="Calibri" panose="020F0502020204030204" pitchFamily="34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Futura PT Medium"/>
                <a:ea typeface="Calibri" panose="020F0502020204030204" pitchFamily="34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latin typeface="Futura PT Medium"/>
                <a:ea typeface="Calibri" panose="020F0502020204030204" pitchFamily="34" charset="0"/>
                <a:cs typeface="Times New Roman" panose="02020603050405020304" pitchFamily="18" charset="0"/>
              </a:rPr>
              <a:t>составил: с учетом соотношения</a:t>
            </a:r>
            <a:endParaRPr lang="ru-RU" sz="1600" dirty="0">
              <a:latin typeface="Futura PT Medium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3E9EF8B-AE63-4870-AA26-820710A6AA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01" y="5449045"/>
            <a:ext cx="720000" cy="72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6BCC381-FF2A-456F-9CAD-AECA7543BE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01" y="4481737"/>
            <a:ext cx="972380" cy="97238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B2E1EAD6-3974-4DCF-9C1C-A9210CF2AE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01" y="4047729"/>
            <a:ext cx="720000" cy="72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6461" y="2055056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Текущая обстановка на 2020-2021г. - 1 квартал, согласно ответа от департамента транспорта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400922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8481" y="822496"/>
            <a:ext cx="4795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3B4555"/>
                </a:solidFill>
                <a:latin typeface="Futura PT Medium" pitchFamily="34" charset="-52"/>
              </a:rPr>
              <a:t>Соотношение </a:t>
            </a:r>
            <a:r>
              <a:rPr lang="ru-RU" sz="2800" dirty="0" smtClean="0">
                <a:solidFill>
                  <a:srgbClr val="3B4555"/>
                </a:solidFill>
                <a:latin typeface="Futura PT Medium" pitchFamily="34" charset="-52"/>
              </a:rPr>
              <a:t>сил –  расчет</a:t>
            </a:r>
            <a:endParaRPr lang="ru-RU" sz="28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72981" y="1555265"/>
            <a:ext cx="10072632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Диаграмма 33">
            <a:extLst>
              <a:ext uri="{FF2B5EF4-FFF2-40B4-BE49-F238E27FC236}">
                <a16:creationId xmlns="" xmlns:a16="http://schemas.microsoft.com/office/drawing/2014/main" id="{C2D278FC-90ED-40FE-B372-F9AB4A45C4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8933008"/>
              </p:ext>
            </p:extLst>
          </p:nvPr>
        </p:nvGraphicFramePr>
        <p:xfrm>
          <a:off x="2986290" y="2204720"/>
          <a:ext cx="5208843" cy="349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41EB1F01-BE8B-4387-96C2-46BD724CCE74}"/>
              </a:ext>
            </a:extLst>
          </p:cNvPr>
          <p:cNvSpPr txBox="1"/>
          <p:nvPr/>
        </p:nvSpPr>
        <p:spPr>
          <a:xfrm>
            <a:off x="7266217" y="2054586"/>
            <a:ext cx="420256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b="1" dirty="0" smtClean="0">
                <a:latin typeface="Futura PT Medium"/>
              </a:rPr>
              <a:t>68% маршруты по </a:t>
            </a:r>
            <a:r>
              <a:rPr lang="ru-RU" sz="1700" b="1" dirty="0">
                <a:latin typeface="Futura PT Medium"/>
              </a:rPr>
              <a:t>нерегулируемому </a:t>
            </a:r>
          </a:p>
          <a:p>
            <a:pPr algn="ctr"/>
            <a:r>
              <a:rPr lang="ru-RU" sz="1700" b="1" dirty="0">
                <a:latin typeface="Futura PT Medium"/>
              </a:rPr>
              <a:t>тарифу в </a:t>
            </a:r>
            <a:r>
              <a:rPr lang="ru-RU" sz="1700" b="1" dirty="0" smtClean="0">
                <a:latin typeface="Futura PT Medium"/>
              </a:rPr>
              <a:t>2020 </a:t>
            </a:r>
            <a:r>
              <a:rPr lang="ru-RU" sz="1700" b="1" dirty="0">
                <a:latin typeface="Futura PT Medium"/>
              </a:rPr>
              <a:t>году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563940AD-E387-453F-8351-9DC90D56412D}"/>
              </a:ext>
            </a:extLst>
          </p:cNvPr>
          <p:cNvSpPr txBox="1"/>
          <p:nvPr/>
        </p:nvSpPr>
        <p:spPr>
          <a:xfrm>
            <a:off x="22881" y="2029363"/>
            <a:ext cx="4063292" cy="7786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ru-RU" sz="1700" b="1" dirty="0" smtClean="0">
                <a:latin typeface="Futura PT Medium"/>
              </a:rPr>
              <a:t>32% Муниципальных </a:t>
            </a:r>
          </a:p>
          <a:p>
            <a:pPr algn="ctr"/>
            <a:r>
              <a:rPr lang="ru-RU" sz="1700" b="1" dirty="0" smtClean="0">
                <a:latin typeface="Futura PT Medium"/>
              </a:rPr>
              <a:t>Маршрутов (включая ГЭТ) 2020 году</a:t>
            </a:r>
            <a:endParaRPr lang="ru-RU" sz="1700" b="1" dirty="0">
              <a:latin typeface="Futura PT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108986A-0667-460D-9D1B-85D200480F9C}"/>
              </a:ext>
            </a:extLst>
          </p:cNvPr>
          <p:cNvSpPr txBox="1"/>
          <p:nvPr/>
        </p:nvSpPr>
        <p:spPr>
          <a:xfrm>
            <a:off x="648469" y="3392158"/>
            <a:ext cx="2699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Futura PT Medium"/>
              </a:rPr>
              <a:t>Сохранение всех льгот,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BE50401-11E3-42B6-B192-80EA1DF10517}"/>
              </a:ext>
            </a:extLst>
          </p:cNvPr>
          <p:cNvSpPr txBox="1"/>
          <p:nvPr/>
        </p:nvSpPr>
        <p:spPr>
          <a:xfrm>
            <a:off x="648469" y="4502206"/>
            <a:ext cx="2128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Futura PT Medium"/>
              </a:rPr>
              <a:t>Контроль работы,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D9FC78F-BADB-4C40-B187-4BE6BCB0C5DD}"/>
              </a:ext>
            </a:extLst>
          </p:cNvPr>
          <p:cNvSpPr txBox="1"/>
          <p:nvPr/>
        </p:nvSpPr>
        <p:spPr>
          <a:xfrm>
            <a:off x="648469" y="4888410"/>
            <a:ext cx="2812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Futura PT Medium"/>
              </a:rPr>
              <a:t>Единая система оплаты </a:t>
            </a:r>
          </a:p>
          <a:p>
            <a:r>
              <a:rPr lang="ru-RU" dirty="0">
                <a:latin typeface="Futura PT Medium"/>
              </a:rPr>
              <a:t>и учета проезда.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4BBD091-5AD6-4EBE-85F6-6A38AFFF0E40}"/>
              </a:ext>
            </a:extLst>
          </p:cNvPr>
          <p:cNvSpPr txBox="1"/>
          <p:nvPr/>
        </p:nvSpPr>
        <p:spPr>
          <a:xfrm>
            <a:off x="8118756" y="3580359"/>
            <a:ext cx="2497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Futura PT Medium"/>
              </a:rPr>
              <a:t>Отсутствие контроля,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1164654-E60B-47E6-A00D-D210E497AD01}"/>
              </a:ext>
            </a:extLst>
          </p:cNvPr>
          <p:cNvSpPr txBox="1"/>
          <p:nvPr/>
        </p:nvSpPr>
        <p:spPr>
          <a:xfrm>
            <a:off x="8118756" y="3980469"/>
            <a:ext cx="2948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Futura PT Medium"/>
              </a:rPr>
              <a:t>Большой объем скрытой </a:t>
            </a:r>
          </a:p>
          <a:p>
            <a:r>
              <a:rPr lang="ru-RU" dirty="0">
                <a:latin typeface="Futura PT Medium"/>
              </a:rPr>
              <a:t>наличной выручки,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470569F-59E3-4D22-AAD0-60F062ADC8CB}"/>
              </a:ext>
            </a:extLst>
          </p:cNvPr>
          <p:cNvSpPr txBox="1"/>
          <p:nvPr/>
        </p:nvSpPr>
        <p:spPr>
          <a:xfrm>
            <a:off x="8118756" y="4719777"/>
            <a:ext cx="2943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Futura PT Medium"/>
              </a:rPr>
              <a:t>Низкий уровень </a:t>
            </a:r>
          </a:p>
          <a:p>
            <a:r>
              <a:rPr lang="ru-RU" dirty="0">
                <a:latin typeface="Futura PT Medium"/>
              </a:rPr>
              <a:t>безопасности перевозок.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518B44C-E1DA-4166-8C1C-FE680A6D66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208" y="2768049"/>
            <a:ext cx="720000" cy="720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A95FC5D-FFDB-469A-8D5E-8B7BD45C44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078" y="2682004"/>
            <a:ext cx="720000" cy="720000"/>
          </a:xfrm>
          <a:prstGeom prst="rect">
            <a:avLst/>
          </a:prstGeom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FC85C67F-3C3F-421A-A30A-C70B5170CE0C}"/>
              </a:ext>
            </a:extLst>
          </p:cNvPr>
          <p:cNvCxnSpPr/>
          <p:nvPr/>
        </p:nvCxnSpPr>
        <p:spPr>
          <a:xfrm>
            <a:off x="792485" y="6169045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C4D7433-C577-43E0-AB3E-76F05CFDD679}"/>
              </a:ext>
            </a:extLst>
          </p:cNvPr>
          <p:cNvSpPr txBox="1"/>
          <p:nvPr/>
        </p:nvSpPr>
        <p:spPr>
          <a:xfrm>
            <a:off x="648469" y="3792268"/>
            <a:ext cx="3261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Futura PT Medium"/>
              </a:rPr>
              <a:t>Подвижной состав, </a:t>
            </a:r>
          </a:p>
          <a:p>
            <a:r>
              <a:rPr lang="ru-RU" dirty="0" smtClean="0">
                <a:latin typeface="Futura PT Medium"/>
              </a:rPr>
              <a:t>для всех групп населения</a:t>
            </a:r>
            <a:endParaRPr lang="ru-RU" dirty="0">
              <a:latin typeface="Futura PT Medium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C4D7433-C577-43E0-AB3E-76F05CFDD679}"/>
              </a:ext>
            </a:extLst>
          </p:cNvPr>
          <p:cNvSpPr txBox="1"/>
          <p:nvPr/>
        </p:nvSpPr>
        <p:spPr>
          <a:xfrm>
            <a:off x="8118756" y="5443706"/>
            <a:ext cx="2582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Futura PT Medium"/>
              </a:rPr>
              <a:t>Малая вместимость</a:t>
            </a:r>
            <a:endParaRPr lang="ru-RU" dirty="0">
              <a:latin typeface="Futura P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6674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4200" y="807488"/>
            <a:ext cx="4586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22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B4555"/>
                </a:solidFill>
                <a:effectLst/>
                <a:uLnTx/>
                <a:uFillTx/>
                <a:latin typeface="Futura PT Medium" pitchFamily="34" charset="-52"/>
                <a:ea typeface="+mn-ea"/>
                <a:cs typeface="+mn-cs"/>
              </a:rPr>
              <a:t>Потребность пассажиров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72981" y="1555265"/>
            <a:ext cx="10504680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1A15460E-555A-4E30-A71B-3FD47ACD4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281" y="3922778"/>
            <a:ext cx="914400" cy="9144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109F389-BCCA-4897-8DFF-DFA20DAF6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18" y="3966692"/>
            <a:ext cx="914400" cy="914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B34E246-EA2F-474B-A194-26B3421771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37" y="2673996"/>
            <a:ext cx="1080000" cy="108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95E16B1-F0F0-413E-9C4F-DA9FA1C997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18" y="1809900"/>
            <a:ext cx="1080000" cy="108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9F5EAB5-8A1B-41E4-9FA6-24643913CC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26" y="4831863"/>
            <a:ext cx="626175" cy="62617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C879F87-A1B4-474F-88FD-F444F38F56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05" y="4587296"/>
            <a:ext cx="626175" cy="62617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B0AC935E-CACC-4134-BB3B-D43B0A4336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05" y="5032773"/>
            <a:ext cx="626175" cy="6261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BF4586C-3FCB-494C-9CC6-7CF2C28F2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28" y="4482290"/>
            <a:ext cx="1080000" cy="108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22911D4A-407F-4683-83AE-E92B629E98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107" y="2634646"/>
            <a:ext cx="1080000" cy="1080000"/>
          </a:xfrm>
          <a:prstGeom prst="rect">
            <a:avLst/>
          </a:prstGeom>
        </p:spPr>
      </p:pic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xmlns="" id="{BDB9BC93-EFE8-4B36-927B-08B4F121961D}"/>
              </a:ext>
            </a:extLst>
          </p:cNvPr>
          <p:cNvSpPr/>
          <p:nvPr/>
        </p:nvSpPr>
        <p:spPr>
          <a:xfrm rot="12894173">
            <a:off x="2082518" y="3394080"/>
            <a:ext cx="914400" cy="432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2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Стрелка: вправо 36">
            <a:extLst>
              <a:ext uri="{FF2B5EF4-FFF2-40B4-BE49-F238E27FC236}">
                <a16:creationId xmlns:a16="http://schemas.microsoft.com/office/drawing/2014/main" xmlns="" id="{518E58A2-3103-4642-8FFB-3BBE99A1E8CE}"/>
              </a:ext>
            </a:extLst>
          </p:cNvPr>
          <p:cNvSpPr/>
          <p:nvPr/>
        </p:nvSpPr>
        <p:spPr>
          <a:xfrm rot="19493898">
            <a:off x="4672143" y="3394949"/>
            <a:ext cx="914400" cy="432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2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Стрелка: вправо 38">
            <a:extLst>
              <a:ext uri="{FF2B5EF4-FFF2-40B4-BE49-F238E27FC236}">
                <a16:creationId xmlns:a16="http://schemas.microsoft.com/office/drawing/2014/main" xmlns="" id="{0F524EA1-F851-4351-AC1D-A90B3E8B3486}"/>
              </a:ext>
            </a:extLst>
          </p:cNvPr>
          <p:cNvSpPr/>
          <p:nvPr/>
        </p:nvSpPr>
        <p:spPr>
          <a:xfrm rot="1695274">
            <a:off x="4665423" y="4806268"/>
            <a:ext cx="914400" cy="432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2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Стрелка: вправо 40">
            <a:extLst>
              <a:ext uri="{FF2B5EF4-FFF2-40B4-BE49-F238E27FC236}">
                <a16:creationId xmlns:a16="http://schemas.microsoft.com/office/drawing/2014/main" xmlns="" id="{0CFE56BF-A3FC-49C9-B92D-FE7665E20258}"/>
              </a:ext>
            </a:extLst>
          </p:cNvPr>
          <p:cNvSpPr/>
          <p:nvPr/>
        </p:nvSpPr>
        <p:spPr>
          <a:xfrm rot="9474109">
            <a:off x="2093091" y="4734021"/>
            <a:ext cx="914400" cy="432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2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Стрелка: вправо 42">
            <a:extLst>
              <a:ext uri="{FF2B5EF4-FFF2-40B4-BE49-F238E27FC236}">
                <a16:creationId xmlns:a16="http://schemas.microsoft.com/office/drawing/2014/main" xmlns="" id="{A14898D0-51B1-49FF-8AC3-AFA651B220B8}"/>
              </a:ext>
            </a:extLst>
          </p:cNvPr>
          <p:cNvSpPr/>
          <p:nvPr/>
        </p:nvSpPr>
        <p:spPr>
          <a:xfrm rot="16200000">
            <a:off x="3435081" y="3131199"/>
            <a:ext cx="914400" cy="432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2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E9A8C5B-541A-48D6-85FC-76A2C3C9B94D}"/>
              </a:ext>
            </a:extLst>
          </p:cNvPr>
          <p:cNvSpPr txBox="1"/>
          <p:nvPr/>
        </p:nvSpPr>
        <p:spPr>
          <a:xfrm>
            <a:off x="2509043" y="1608281"/>
            <a:ext cx="2804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22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Medium"/>
                <a:ea typeface="+mn-ea"/>
                <a:cs typeface="+mn-cs"/>
              </a:rPr>
              <a:t>Качество обслуживания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C926CCE-FFA7-4B0E-ACF6-83922EA2399F}"/>
              </a:ext>
            </a:extLst>
          </p:cNvPr>
          <p:cNvSpPr txBox="1"/>
          <p:nvPr/>
        </p:nvSpPr>
        <p:spPr>
          <a:xfrm>
            <a:off x="335608" y="2054877"/>
            <a:ext cx="2083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22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Medium"/>
                <a:ea typeface="+mn-ea"/>
                <a:cs typeface="+mn-cs"/>
              </a:rPr>
              <a:t>Дополнительное </a:t>
            </a:r>
          </a:p>
          <a:p>
            <a:pPr marL="0" marR="0" lvl="0" indent="0" algn="l" defTabSz="1022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Medium"/>
                <a:ea typeface="+mn-ea"/>
                <a:cs typeface="+mn-cs"/>
              </a:rPr>
              <a:t>оборудование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901B04F-6523-4CDB-910A-6CADB5B104F5}"/>
              </a:ext>
            </a:extLst>
          </p:cNvPr>
          <p:cNvSpPr txBox="1"/>
          <p:nvPr/>
        </p:nvSpPr>
        <p:spPr>
          <a:xfrm>
            <a:off x="32578" y="4082963"/>
            <a:ext cx="2696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22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Medium"/>
                <a:ea typeface="+mn-ea"/>
                <a:cs typeface="+mn-cs"/>
              </a:rPr>
              <a:t>Более комфортный п/с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8F27C6A-FB5D-4FF7-8DF5-C40BF25B774B}"/>
              </a:ext>
            </a:extLst>
          </p:cNvPr>
          <p:cNvSpPr txBox="1"/>
          <p:nvPr/>
        </p:nvSpPr>
        <p:spPr>
          <a:xfrm>
            <a:off x="5046197" y="4023782"/>
            <a:ext cx="1763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22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Medium"/>
                <a:ea typeface="+mn-ea"/>
                <a:cs typeface="+mn-cs"/>
              </a:rPr>
              <a:t>Единообразие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313A77D-AB5B-4FF5-9D3C-83A76BB00EBA}"/>
              </a:ext>
            </a:extLst>
          </p:cNvPr>
          <p:cNvSpPr txBox="1"/>
          <p:nvPr/>
        </p:nvSpPr>
        <p:spPr>
          <a:xfrm>
            <a:off x="4639742" y="2273886"/>
            <a:ext cx="2491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22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Medium"/>
                <a:ea typeface="+mn-ea"/>
                <a:cs typeface="+mn-cs"/>
              </a:rPr>
              <a:t>Для всех пассажиров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1962081F-E0FC-4E59-A6E1-13E96D2A3E73}"/>
              </a:ext>
            </a:extLst>
          </p:cNvPr>
          <p:cNvCxnSpPr>
            <a:cxnSpLocks/>
          </p:cNvCxnSpPr>
          <p:nvPr/>
        </p:nvCxnSpPr>
        <p:spPr>
          <a:xfrm>
            <a:off x="7345213" y="807488"/>
            <a:ext cx="0" cy="5213649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561237" y="807488"/>
            <a:ext cx="3854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22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Опрос в Соц. сетях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3B4555"/>
              </a:solidFill>
              <a:effectLst/>
              <a:uLnTx/>
              <a:uFillTx/>
              <a:latin typeface="Futura PT Medium" pitchFamily="34" charset="-52"/>
              <a:ea typeface="+mn-ea"/>
              <a:cs typeface="+mn-cs"/>
            </a:endParaRPr>
          </a:p>
        </p:txBody>
      </p:sp>
      <p:pic>
        <p:nvPicPr>
          <p:cNvPr id="1026" name="Picture 2" descr="C:\Users\Golos\Downloads\По проекту\Картинки\Опрос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221" y="1621635"/>
            <a:ext cx="2071370" cy="222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591" y="1608281"/>
            <a:ext cx="2033483" cy="22136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033" y="3990030"/>
            <a:ext cx="1649117" cy="219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62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2981" y="226420"/>
            <a:ext cx="7853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3B4555"/>
                </a:solidFill>
                <a:latin typeface="Futura PT Medium" pitchFamily="34" charset="-52"/>
              </a:rPr>
              <a:t>Документы транспортного планирования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72981" y="1555265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92485" y="6169045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F184548-FF6E-4AB0-A977-E17A06AC5902}"/>
              </a:ext>
            </a:extLst>
          </p:cNvPr>
          <p:cNvSpPr/>
          <p:nvPr/>
        </p:nvSpPr>
        <p:spPr>
          <a:xfrm>
            <a:off x="319762" y="1714561"/>
            <a:ext cx="575945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Futura PT Medium"/>
              </a:rPr>
              <a:t>Подготовка Документов транспортного </a:t>
            </a:r>
          </a:p>
          <a:p>
            <a:r>
              <a:rPr lang="ru-RU" b="1" dirty="0">
                <a:latin typeface="Futura PT Medium"/>
              </a:rPr>
              <a:t>планирования:</a:t>
            </a:r>
          </a:p>
          <a:p>
            <a:endParaRPr lang="ru-RU" dirty="0">
              <a:latin typeface="Futura PT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Medium"/>
              </a:rPr>
              <a:t>Программа комплексного развития транспортной инфраструктуры,</a:t>
            </a:r>
          </a:p>
          <a:p>
            <a:r>
              <a:rPr lang="ru-RU" dirty="0">
                <a:latin typeface="Futura PT Medium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Medium"/>
              </a:rPr>
              <a:t>Комплекс схем организации дорожного движения,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Futura PT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Medium"/>
              </a:rPr>
              <a:t>Документ планирования регулярных пассажирских перевозок,</a:t>
            </a:r>
          </a:p>
          <a:p>
            <a:endParaRPr lang="ru-RU" dirty="0">
              <a:latin typeface="Futura PT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Medium"/>
              </a:rPr>
              <a:t>Социальный стандарт.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65FD4B5-814D-415A-B6CD-C32053F1E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32" y="3423139"/>
            <a:ext cx="720000" cy="72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2A979BB-E86D-4314-8D7F-D38BB63BB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32" y="5112375"/>
            <a:ext cx="720000" cy="72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3833AC7-DBD1-4BC2-9ECB-B10C6D7F6A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68" y="4267757"/>
            <a:ext cx="720000" cy="72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954DD49-46B1-43B4-82AA-260B508C10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989" y="2578521"/>
            <a:ext cx="720000" cy="720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FA2012F1-2026-4CB9-AF19-0E00F5605B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395" y="2308535"/>
            <a:ext cx="900000" cy="900000"/>
          </a:xfrm>
          <a:prstGeom prst="rect">
            <a:avLst/>
          </a:prstGeom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1962081F-E0FC-4E59-A6E1-13E96D2A3E73}"/>
              </a:ext>
            </a:extLst>
          </p:cNvPr>
          <p:cNvCxnSpPr>
            <a:cxnSpLocks/>
          </p:cNvCxnSpPr>
          <p:nvPr/>
        </p:nvCxnSpPr>
        <p:spPr>
          <a:xfrm flipH="1">
            <a:off x="6566163" y="1714561"/>
            <a:ext cx="16872" cy="4196718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6AAFBB04-65FB-4F31-A985-53011DACA694}"/>
              </a:ext>
            </a:extLst>
          </p:cNvPr>
          <p:cNvSpPr/>
          <p:nvPr/>
        </p:nvSpPr>
        <p:spPr>
          <a:xfrm>
            <a:off x="6811130" y="3284800"/>
            <a:ext cx="45665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Futura PT Medium"/>
              </a:rPr>
              <a:t>п. 7, ст. 16, Федерального закона №131 </a:t>
            </a:r>
          </a:p>
          <a:p>
            <a:r>
              <a:rPr lang="ru-RU" dirty="0">
                <a:latin typeface="Futura PT Medium"/>
              </a:rPr>
              <a:t>"Об общих принципах организации </a:t>
            </a:r>
          </a:p>
          <a:p>
            <a:r>
              <a:rPr lang="ru-RU" dirty="0">
                <a:latin typeface="Futura PT Medium"/>
              </a:rPr>
              <a:t>местного самоуправления в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11130" y="4810655"/>
            <a:ext cx="46164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Создание </a:t>
            </a:r>
            <a:r>
              <a:rPr lang="ru-RU" sz="1600" dirty="0"/>
              <a:t>условий для предоставления транспортных услуг населению и организация транспортного обслуживания населения в границах муниципального,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729011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8509" y="811195"/>
            <a:ext cx="7853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3B4555"/>
                </a:solidFill>
                <a:latin typeface="Futura PT Medium" pitchFamily="34" charset="-52"/>
              </a:rPr>
              <a:t>Принципы работы новой сети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72981" y="1555265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92485" y="6169045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BE90CBB-3346-400E-A68E-675A6AA856B4}"/>
              </a:ext>
            </a:extLst>
          </p:cNvPr>
          <p:cNvSpPr txBox="1"/>
          <p:nvPr/>
        </p:nvSpPr>
        <p:spPr>
          <a:xfrm>
            <a:off x="2829518" y="1655909"/>
            <a:ext cx="6577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Futura PT Medium"/>
              </a:rPr>
              <a:t>В рамках действующего законодательства (ФЗ-220, ФЗ-44, </a:t>
            </a:r>
          </a:p>
          <a:p>
            <a:pPr algn="r"/>
            <a:r>
              <a:rPr lang="ru-RU" dirty="0">
                <a:latin typeface="Futura PT Medium"/>
              </a:rPr>
              <a:t>Приказ </a:t>
            </a:r>
            <a:r>
              <a:rPr lang="ru-RU" dirty="0" err="1">
                <a:latin typeface="Futura PT Medium"/>
              </a:rPr>
              <a:t>МинТранса</a:t>
            </a:r>
            <a:r>
              <a:rPr lang="ru-RU" dirty="0">
                <a:latin typeface="Futura PT Medium"/>
              </a:rPr>
              <a:t> №482),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197A394-21A8-4C63-9030-0BB54835909A}"/>
              </a:ext>
            </a:extLst>
          </p:cNvPr>
          <p:cNvSpPr txBox="1"/>
          <p:nvPr/>
        </p:nvSpPr>
        <p:spPr>
          <a:xfrm>
            <a:off x="2720657" y="3975027"/>
            <a:ext cx="4991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Futura PT Medium"/>
              </a:rPr>
              <a:t>Сохранение всех льгот для </a:t>
            </a:r>
            <a:r>
              <a:rPr lang="ru-RU" dirty="0" smtClean="0">
                <a:latin typeface="Futura PT Medium"/>
              </a:rPr>
              <a:t>пассажиров.</a:t>
            </a:r>
            <a:endParaRPr lang="ru-RU" dirty="0">
              <a:latin typeface="Futura PT Medium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BE0FFF8-724D-4C0D-9AEC-8C45486D2E1D}"/>
              </a:ext>
            </a:extLst>
          </p:cNvPr>
          <p:cNvSpPr txBox="1"/>
          <p:nvPr/>
        </p:nvSpPr>
        <p:spPr>
          <a:xfrm>
            <a:off x="2830903" y="2337537"/>
            <a:ext cx="5893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Futura PT Medium"/>
              </a:rPr>
              <a:t>Оплата транспортной работы перевозчику по факту </a:t>
            </a:r>
            <a:endParaRPr lang="en-US" dirty="0">
              <a:latin typeface="Futura PT Medium"/>
            </a:endParaRPr>
          </a:p>
          <a:p>
            <a:r>
              <a:rPr lang="ru-RU" dirty="0">
                <a:latin typeface="Futura PT Medium"/>
              </a:rPr>
              <a:t>выполненных работ</a:t>
            </a:r>
            <a:r>
              <a:rPr lang="en-US" dirty="0">
                <a:latin typeface="Futura PT Medium"/>
              </a:rPr>
              <a:t> </a:t>
            </a:r>
            <a:r>
              <a:rPr lang="ru-RU" dirty="0">
                <a:latin typeface="Futura PT Medium"/>
              </a:rPr>
              <a:t>(брутто-контракт),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01F9C8F-26B8-4879-B9F3-A3E542D18157}"/>
              </a:ext>
            </a:extLst>
          </p:cNvPr>
          <p:cNvSpPr txBox="1"/>
          <p:nvPr/>
        </p:nvSpPr>
        <p:spPr>
          <a:xfrm>
            <a:off x="2829518" y="4800882"/>
            <a:ext cx="79777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Futura PT Medium"/>
              </a:rPr>
              <a:t>Актуальная маршрутная </a:t>
            </a:r>
            <a:r>
              <a:rPr lang="ru-RU" dirty="0" smtClean="0">
                <a:latin typeface="Futura PT Medium"/>
              </a:rPr>
              <a:t>сеть, отказ от дублирующих маршрутов.</a:t>
            </a:r>
          </a:p>
          <a:p>
            <a:r>
              <a:rPr lang="ru-RU" dirty="0" smtClean="0">
                <a:latin typeface="Futura PT Medium"/>
              </a:rPr>
              <a:t>За исключением магистральных. </a:t>
            </a:r>
            <a:endParaRPr lang="ru-RU" dirty="0">
              <a:latin typeface="Futura PT Medium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DCDB82E-71DD-4B17-BFBE-7631DE0FFF61}"/>
              </a:ext>
            </a:extLst>
          </p:cNvPr>
          <p:cNvSpPr txBox="1"/>
          <p:nvPr/>
        </p:nvSpPr>
        <p:spPr>
          <a:xfrm>
            <a:off x="2830903" y="5746277"/>
            <a:ext cx="4560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Futura PT Medium"/>
              </a:rPr>
              <a:t>Билетное меню, пересадочные тарифы.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361170BE-D719-46A7-9BFD-75C8C5B09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09" y="3851086"/>
            <a:ext cx="914400" cy="914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3A669F18-806F-4CAD-88FE-B7C1EF2A33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09" y="2153870"/>
            <a:ext cx="914400" cy="914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2FB44BD-8786-4AEE-BA57-42D0838DCB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27" y="3851086"/>
            <a:ext cx="623902" cy="6479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96B7425-1534-4704-8A09-8DA651361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27" y="5573553"/>
            <a:ext cx="720000" cy="72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17310EA-4F46-4806-9AEF-BC4CA03725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27" y="1649852"/>
            <a:ext cx="720000" cy="72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34261D60-2AD9-46C5-A33A-A0D5FC91C4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12" y="2337537"/>
            <a:ext cx="720000" cy="72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29CDE059-9E10-4F81-83CF-95FB184472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27" y="4788768"/>
            <a:ext cx="720000" cy="72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lc="http://schemas.openxmlformats.org/drawingml/2006/lockedCanvas" xmlns:a16="http://schemas.microsoft.com/office/drawing/2014/main" xmlns="" id="{ED57B757-EC92-4CC0-98E4-344E0D7B92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531" y="3151114"/>
            <a:ext cx="569845" cy="56984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197A394-21A8-4C63-9030-0BB54835909A}"/>
              </a:ext>
            </a:extLst>
          </p:cNvPr>
          <p:cNvSpPr txBox="1"/>
          <p:nvPr/>
        </p:nvSpPr>
        <p:spPr>
          <a:xfrm>
            <a:off x="2830903" y="3320849"/>
            <a:ext cx="5825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Futura PT Medium"/>
              </a:rPr>
              <a:t>Работа с центральной диспетчерской службой.</a:t>
            </a:r>
            <a:endParaRPr lang="ru-RU" dirty="0">
              <a:latin typeface="Futura P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51826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51478B50-95A9-49CE-93E0-61B8F6A4C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644" y="2952055"/>
            <a:ext cx="720000" cy="72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EE8092D1-19D8-4E81-9BBC-1D1AEDBE5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38" y="2113257"/>
            <a:ext cx="720000" cy="72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3AAB738C-F80B-45A0-8B83-334BC60DC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38" y="3305562"/>
            <a:ext cx="720000" cy="72000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F346DBC4-0F38-4DC2-B0E2-35723C06D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12" y="4518053"/>
            <a:ext cx="720000" cy="72000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16CDAAA9-734B-4119-BAB2-0ADFB30E1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23" y="4475339"/>
            <a:ext cx="720000" cy="720000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539FFA5C-647F-49FF-8D95-F6E0C58364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146" y="3245273"/>
            <a:ext cx="720000" cy="720000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C0F32F5A-D3D7-4C84-B3E3-F0DF6694A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146" y="2068077"/>
            <a:ext cx="720000" cy="7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7247" y="597345"/>
            <a:ext cx="7853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Брутто-контракт - первый этап модернизации (доходная часть)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72981" y="1555265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38467" y="6192415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B30E877-85CF-482D-8781-7E9425A439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8" y="1699525"/>
            <a:ext cx="720000" cy="72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B7F1918-0ADF-45FD-9945-C28902DFED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313" y="2836283"/>
            <a:ext cx="720000" cy="72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EBB2CD0-60C7-4C5C-9877-663E369774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172" y="4673666"/>
            <a:ext cx="720000" cy="72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4076B17D-4282-477C-BBAE-8CD172B817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8" y="2891830"/>
            <a:ext cx="720000" cy="72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FC8263C2-2965-46A3-87C1-80C8CEFF9D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851" y="1800905"/>
            <a:ext cx="720000" cy="72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3D70902-F5AB-49B3-92D3-34484984F6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251" y="1953305"/>
            <a:ext cx="720000" cy="720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42120AFE-2505-4200-97D5-80E5A449CA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51" y="2105705"/>
            <a:ext cx="720000" cy="7200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12217763-6505-4DC5-BD0E-F5D0960F11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127" y="2876906"/>
            <a:ext cx="720000" cy="720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1DB35155-6F33-4DB2-AABE-FAB082F9C6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527" y="3029306"/>
            <a:ext cx="720000" cy="720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A0B6D897-52F9-4341-9AD7-8F5F9AF833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927" y="3181706"/>
            <a:ext cx="720000" cy="7200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7F963146-D08F-4EC7-B3BD-E9DD5E7EB4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127" y="4100858"/>
            <a:ext cx="720000" cy="720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90E05FD0-D86C-4D47-90E9-B5D30BD54D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527" y="4253258"/>
            <a:ext cx="720000" cy="720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AB20B191-09DB-4C3F-8A12-2AC51BD9A1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927" y="4405658"/>
            <a:ext cx="720000" cy="72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1FCA7AB7-7222-4722-A691-24D5593835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69" y="1583903"/>
            <a:ext cx="720000" cy="7200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5D595B13-0EE3-4A74-B59C-747C3F6D47D0}"/>
              </a:ext>
            </a:extLst>
          </p:cNvPr>
          <p:cNvSpPr txBox="1"/>
          <p:nvPr/>
        </p:nvSpPr>
        <p:spPr>
          <a:xfrm>
            <a:off x="2202611" y="2212150"/>
            <a:ext cx="1403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Futura PT Medium"/>
              </a:rPr>
              <a:t>Муниципалитет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326E7180-8D4B-41B8-9E22-45AE163235FB}"/>
              </a:ext>
            </a:extLst>
          </p:cNvPr>
          <p:cNvSpPr txBox="1"/>
          <p:nvPr/>
        </p:nvSpPr>
        <p:spPr>
          <a:xfrm>
            <a:off x="2244082" y="3528039"/>
            <a:ext cx="12445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err="1">
                <a:latin typeface="Futura PT Medium"/>
              </a:rPr>
              <a:t>Лотирование</a:t>
            </a:r>
            <a:r>
              <a:rPr lang="ru-RU" sz="1400" dirty="0">
                <a:latin typeface="Futura PT Medium"/>
              </a:rPr>
              <a:t>,</a:t>
            </a:r>
          </a:p>
          <a:p>
            <a:pPr algn="ctr"/>
            <a:r>
              <a:rPr lang="ru-RU" sz="1400" dirty="0">
                <a:latin typeface="Futura PT Medium"/>
              </a:rPr>
              <a:t>Аукцион,</a:t>
            </a:r>
          </a:p>
          <a:p>
            <a:pPr algn="ctr"/>
            <a:r>
              <a:rPr lang="ru-RU" sz="1400" dirty="0">
                <a:latin typeface="Futura PT Medium"/>
              </a:rPr>
              <a:t>НМЦК</a:t>
            </a:r>
          </a:p>
        </p:txBody>
      </p:sp>
      <p:sp>
        <p:nvSpPr>
          <p:cNvPr id="51" name="Стрелка: вправо 50">
            <a:extLst>
              <a:ext uri="{FF2B5EF4-FFF2-40B4-BE49-F238E27FC236}">
                <a16:creationId xmlns="" xmlns:a16="http://schemas.microsoft.com/office/drawing/2014/main" id="{8D2EDDB0-A828-486E-80B8-0D2CF2D09AC6}"/>
              </a:ext>
            </a:extLst>
          </p:cNvPr>
          <p:cNvSpPr/>
          <p:nvPr/>
        </p:nvSpPr>
        <p:spPr>
          <a:xfrm rot="19853584">
            <a:off x="3492290" y="2808080"/>
            <a:ext cx="600421" cy="178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2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Стрелка: вправо 51">
            <a:extLst>
              <a:ext uri="{FF2B5EF4-FFF2-40B4-BE49-F238E27FC236}">
                <a16:creationId xmlns="" xmlns:a16="http://schemas.microsoft.com/office/drawing/2014/main" id="{061640B3-4DF5-451D-BDA4-310CD34BA749}"/>
              </a:ext>
            </a:extLst>
          </p:cNvPr>
          <p:cNvSpPr/>
          <p:nvPr/>
        </p:nvSpPr>
        <p:spPr>
          <a:xfrm rot="1868417">
            <a:off x="3484694" y="4316495"/>
            <a:ext cx="600421" cy="178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2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Стрелка: вправо 52">
            <a:extLst>
              <a:ext uri="{FF2B5EF4-FFF2-40B4-BE49-F238E27FC236}">
                <a16:creationId xmlns="" xmlns:a16="http://schemas.microsoft.com/office/drawing/2014/main" id="{5DDB9D34-260A-4CBE-A8B0-B73DC43AC29E}"/>
              </a:ext>
            </a:extLst>
          </p:cNvPr>
          <p:cNvSpPr/>
          <p:nvPr/>
        </p:nvSpPr>
        <p:spPr>
          <a:xfrm>
            <a:off x="3491056" y="3541706"/>
            <a:ext cx="600421" cy="178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2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B01BDF47-A4F8-49DD-B056-44FA6AE70A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12" y="4104321"/>
            <a:ext cx="720000" cy="72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BB4579D3-A99B-4661-BE83-F74F4BBA2A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629" y="3128447"/>
            <a:ext cx="720000" cy="72000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E4D78C0A-F479-41F2-9058-4DDF7450BA70}"/>
              </a:ext>
            </a:extLst>
          </p:cNvPr>
          <p:cNvSpPr txBox="1"/>
          <p:nvPr/>
        </p:nvSpPr>
        <p:spPr>
          <a:xfrm>
            <a:off x="4087965" y="5184223"/>
            <a:ext cx="1462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Futura PT Medium"/>
              </a:rPr>
              <a:t>Контракты</a:t>
            </a:r>
          </a:p>
          <a:p>
            <a:pPr algn="ctr"/>
            <a:r>
              <a:rPr lang="ru-RU" sz="1400" dirty="0">
                <a:latin typeface="Futura PT Medium"/>
              </a:rPr>
              <a:t>(Брутто-система)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E357B91D-10BB-4F8F-8B21-D6205575570E}"/>
              </a:ext>
            </a:extLst>
          </p:cNvPr>
          <p:cNvSpPr txBox="1"/>
          <p:nvPr/>
        </p:nvSpPr>
        <p:spPr>
          <a:xfrm>
            <a:off x="6666508" y="4996499"/>
            <a:ext cx="1573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Futura PT Medium"/>
              </a:rPr>
              <a:t>Выручка на линии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51CEF2BE-5540-49AA-A4B7-B59DB8B3C768}"/>
              </a:ext>
            </a:extLst>
          </p:cNvPr>
          <p:cNvSpPr txBox="1"/>
          <p:nvPr/>
        </p:nvSpPr>
        <p:spPr>
          <a:xfrm>
            <a:off x="9013161" y="3786915"/>
            <a:ext cx="785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Futura PT Medium"/>
              </a:rPr>
              <a:t>Бюджет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E47621D-DB52-4F66-9F19-3A45997AAE38}"/>
              </a:ext>
            </a:extLst>
          </p:cNvPr>
          <p:cNvSpPr txBox="1"/>
          <p:nvPr/>
        </p:nvSpPr>
        <p:spPr>
          <a:xfrm>
            <a:off x="8784549" y="5426474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Futura PT Medium"/>
              </a:rPr>
              <a:t>Субсидия </a:t>
            </a:r>
          </a:p>
          <a:p>
            <a:r>
              <a:rPr lang="ru-RU" sz="1400" dirty="0">
                <a:latin typeface="Futura PT Medium"/>
              </a:rPr>
              <a:t>Соц. службы</a:t>
            </a:r>
          </a:p>
        </p:txBody>
      </p:sp>
      <p:sp>
        <p:nvSpPr>
          <p:cNvPr id="61" name="Стрелка: вправо 60">
            <a:extLst>
              <a:ext uri="{FF2B5EF4-FFF2-40B4-BE49-F238E27FC236}">
                <a16:creationId xmlns="" xmlns:a16="http://schemas.microsoft.com/office/drawing/2014/main" id="{0BE3C51A-4358-4AB5-9314-6203CF29A033}"/>
              </a:ext>
            </a:extLst>
          </p:cNvPr>
          <p:cNvSpPr/>
          <p:nvPr/>
        </p:nvSpPr>
        <p:spPr>
          <a:xfrm>
            <a:off x="8157553" y="3522669"/>
            <a:ext cx="600421" cy="178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2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Стрелка: вправо 61">
            <a:extLst>
              <a:ext uri="{FF2B5EF4-FFF2-40B4-BE49-F238E27FC236}">
                <a16:creationId xmlns="" xmlns:a16="http://schemas.microsoft.com/office/drawing/2014/main" id="{5F387C75-0568-4338-9F1C-4D10AF26FFF9}"/>
              </a:ext>
            </a:extLst>
          </p:cNvPr>
          <p:cNvSpPr/>
          <p:nvPr/>
        </p:nvSpPr>
        <p:spPr>
          <a:xfrm rot="16200000">
            <a:off x="9181375" y="4272179"/>
            <a:ext cx="352816" cy="173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2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Стрелка: вправо 62">
            <a:extLst>
              <a:ext uri="{FF2B5EF4-FFF2-40B4-BE49-F238E27FC236}">
                <a16:creationId xmlns="" xmlns:a16="http://schemas.microsoft.com/office/drawing/2014/main" id="{B9C2E7B9-6368-48F7-9AD9-542ACB0D19E2}"/>
              </a:ext>
            </a:extLst>
          </p:cNvPr>
          <p:cNvSpPr/>
          <p:nvPr/>
        </p:nvSpPr>
        <p:spPr>
          <a:xfrm rot="2006881">
            <a:off x="8144526" y="2756924"/>
            <a:ext cx="600421" cy="178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2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Стрелка: вправо 63">
            <a:extLst>
              <a:ext uri="{FF2B5EF4-FFF2-40B4-BE49-F238E27FC236}">
                <a16:creationId xmlns="" xmlns:a16="http://schemas.microsoft.com/office/drawing/2014/main" id="{BACA39A1-EA5D-43DB-97AE-D00571740C05}"/>
              </a:ext>
            </a:extLst>
          </p:cNvPr>
          <p:cNvSpPr/>
          <p:nvPr/>
        </p:nvSpPr>
        <p:spPr>
          <a:xfrm rot="19616823">
            <a:off x="8157754" y="4302800"/>
            <a:ext cx="600421" cy="178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2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2934AB55-D7B5-44CF-BC71-8DC0C18CFF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780" y="2006269"/>
            <a:ext cx="720000" cy="7200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5366A22-AC05-4274-AA0F-A4FED707C880}"/>
              </a:ext>
            </a:extLst>
          </p:cNvPr>
          <p:cNvSpPr txBox="1"/>
          <p:nvPr/>
        </p:nvSpPr>
        <p:spPr>
          <a:xfrm>
            <a:off x="5392666" y="2645835"/>
            <a:ext cx="1374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Futura PT Medium"/>
              </a:rPr>
              <a:t>Диспетчерское </a:t>
            </a:r>
          </a:p>
          <a:p>
            <a:pPr algn="ctr"/>
            <a:r>
              <a:rPr lang="ru-RU" sz="1400" dirty="0">
                <a:latin typeface="Futura PT Medium"/>
              </a:rPr>
              <a:t>регулирование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FB4F4E08-1A7C-48C7-9DA8-528FFD1EA85C}"/>
              </a:ext>
            </a:extLst>
          </p:cNvPr>
          <p:cNvSpPr txBox="1"/>
          <p:nvPr/>
        </p:nvSpPr>
        <p:spPr>
          <a:xfrm>
            <a:off x="6713276" y="3716881"/>
            <a:ext cx="1573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Futura PT Medium"/>
              </a:rPr>
              <a:t>Выручка на линии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386A68C6-4D2C-4B49-B3B8-6942F393B782}"/>
              </a:ext>
            </a:extLst>
          </p:cNvPr>
          <p:cNvSpPr txBox="1"/>
          <p:nvPr/>
        </p:nvSpPr>
        <p:spPr>
          <a:xfrm>
            <a:off x="6653982" y="2638462"/>
            <a:ext cx="1573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Futura PT Medium"/>
              </a:rPr>
              <a:t>Выручка на линии</a:t>
            </a:r>
          </a:p>
        </p:txBody>
      </p:sp>
      <p:sp>
        <p:nvSpPr>
          <p:cNvPr id="69" name="Стрелка: вправо 68">
            <a:extLst>
              <a:ext uri="{FF2B5EF4-FFF2-40B4-BE49-F238E27FC236}">
                <a16:creationId xmlns="" xmlns:a16="http://schemas.microsoft.com/office/drawing/2014/main" id="{5C9285F4-AEF7-4BE4-AF66-A5ECE2C27A40}"/>
              </a:ext>
            </a:extLst>
          </p:cNvPr>
          <p:cNvSpPr/>
          <p:nvPr/>
        </p:nvSpPr>
        <p:spPr>
          <a:xfrm rot="5400000">
            <a:off x="2718154" y="2554155"/>
            <a:ext cx="333957" cy="157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2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90AD315F-6EA2-4C07-AD39-4F9F02ED3E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31" y="4191805"/>
            <a:ext cx="720000" cy="72000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AD2AC756-9F2E-49EC-862C-524B26D66AEF}"/>
              </a:ext>
            </a:extLst>
          </p:cNvPr>
          <p:cNvSpPr txBox="1"/>
          <p:nvPr/>
        </p:nvSpPr>
        <p:spPr>
          <a:xfrm>
            <a:off x="5249455" y="4891666"/>
            <a:ext cx="1525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Futura PT Medium"/>
              </a:rPr>
              <a:t>Подсчет</a:t>
            </a:r>
          </a:p>
          <a:p>
            <a:pPr algn="ctr"/>
            <a:r>
              <a:rPr lang="ru-RU" sz="1400" dirty="0">
                <a:latin typeface="Futura PT Medium"/>
              </a:rPr>
              <a:t>пассажиропотока</a:t>
            </a:r>
          </a:p>
        </p:txBody>
      </p:sp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8B81C6DC-33EC-4897-AAE0-EE8FC84F6D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336" y="4729546"/>
            <a:ext cx="720000" cy="72000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4020945A-AAF4-4A90-A8C9-F25BCBDB7504}"/>
              </a:ext>
            </a:extLst>
          </p:cNvPr>
          <p:cNvSpPr txBox="1"/>
          <p:nvPr/>
        </p:nvSpPr>
        <p:spPr>
          <a:xfrm>
            <a:off x="2538868" y="5388014"/>
            <a:ext cx="785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Futura PT Medium"/>
              </a:rPr>
              <a:t>Бюджет</a:t>
            </a:r>
          </a:p>
        </p:txBody>
      </p:sp>
      <p:sp>
        <p:nvSpPr>
          <p:cNvPr id="76" name="Стрелка: вправо 75">
            <a:extLst>
              <a:ext uri="{FF2B5EF4-FFF2-40B4-BE49-F238E27FC236}">
                <a16:creationId xmlns="" xmlns:a16="http://schemas.microsoft.com/office/drawing/2014/main" id="{CE035050-626D-47B5-8CFB-1C0D7A55C364}"/>
              </a:ext>
            </a:extLst>
          </p:cNvPr>
          <p:cNvSpPr/>
          <p:nvPr/>
        </p:nvSpPr>
        <p:spPr>
          <a:xfrm rot="16200000">
            <a:off x="2621759" y="4410211"/>
            <a:ext cx="544470" cy="139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2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8D9343F0-BEF0-4B16-9669-02398D220BB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209" y="3408049"/>
            <a:ext cx="360000" cy="3600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66E99029-05C2-49FE-845A-429859F5FDD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366" y="2655661"/>
            <a:ext cx="360000" cy="3600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D82F9EB9-3BE7-463B-BB34-E6E1A41A087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36" y="4198404"/>
            <a:ext cx="360000" cy="36000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A46548DA-F8A9-4CA5-BD46-8527083AD60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783" y="4280858"/>
            <a:ext cx="360000" cy="36000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8B6EACCF-83A6-451B-87FB-7893286D6BB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842" y="4312506"/>
            <a:ext cx="360000" cy="360000"/>
          </a:xfrm>
          <a:prstGeom prst="rect">
            <a:avLst/>
          </a:prstGeom>
        </p:spPr>
      </p:pic>
      <p:cxnSp>
        <p:nvCxnSpPr>
          <p:cNvPr id="83" name="Соединитель: уступ 82">
            <a:extLst>
              <a:ext uri="{FF2B5EF4-FFF2-40B4-BE49-F238E27FC236}">
                <a16:creationId xmlns="" xmlns:a16="http://schemas.microsoft.com/office/drawing/2014/main" id="{99C052C4-A9D3-4F2E-9EA8-1AC128F5FF66}"/>
              </a:ext>
            </a:extLst>
          </p:cNvPr>
          <p:cNvCxnSpPr>
            <a:cxnSpLocks/>
            <a:stCxn id="24" idx="0"/>
            <a:endCxn id="28" idx="0"/>
          </p:cNvCxnSpPr>
          <p:nvPr/>
        </p:nvCxnSpPr>
        <p:spPr>
          <a:xfrm rot="16200000" flipV="1">
            <a:off x="7117116" y="904933"/>
            <a:ext cx="1122178" cy="3324849"/>
          </a:xfrm>
          <a:prstGeom prst="bentConnector3">
            <a:avLst>
              <a:gd name="adj1" fmla="val 120371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>
            <a:extLst>
              <a:ext uri="{FF2B5EF4-FFF2-40B4-BE49-F238E27FC236}">
                <a16:creationId xmlns="" xmlns:a16="http://schemas.microsoft.com/office/drawing/2014/main" id="{59A1159F-212C-4C3A-B5E2-1ADE915693A3}"/>
              </a:ext>
            </a:extLst>
          </p:cNvPr>
          <p:cNvCxnSpPr>
            <a:cxnSpLocks/>
          </p:cNvCxnSpPr>
          <p:nvPr/>
        </p:nvCxnSpPr>
        <p:spPr>
          <a:xfrm>
            <a:off x="6018620" y="3156840"/>
            <a:ext cx="0" cy="8556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7" name="Соединитель: уступ 96">
            <a:extLst>
              <a:ext uri="{FF2B5EF4-FFF2-40B4-BE49-F238E27FC236}">
                <a16:creationId xmlns="" xmlns:a16="http://schemas.microsoft.com/office/drawing/2014/main" id="{4BD59465-05E2-45CB-B7BD-658F469EFD0E}"/>
              </a:ext>
            </a:extLst>
          </p:cNvPr>
          <p:cNvCxnSpPr>
            <a:stCxn id="72" idx="2"/>
            <a:endCxn id="75" idx="2"/>
          </p:cNvCxnSpPr>
          <p:nvPr/>
        </p:nvCxnSpPr>
        <p:spPr>
          <a:xfrm rot="5400000">
            <a:off x="4331544" y="4015202"/>
            <a:ext cx="280905" cy="3080272"/>
          </a:xfrm>
          <a:prstGeom prst="bentConnector3">
            <a:avLst>
              <a:gd name="adj1" fmla="val 18138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C1D39207-3F48-405D-8105-C3496C710F2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806" y="1618617"/>
            <a:ext cx="360000" cy="360000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238A012E-B1F6-470D-B285-FF446047098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803" y="573823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33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xmlns:lc="http://schemas.openxmlformats.org/drawingml/2006/lockedCanvas" id="{B1B485CD-4917-4B70-ACBE-0DAD0502A620}"/>
              </a:ext>
            </a:extLst>
          </p:cNvPr>
          <p:cNvSpPr/>
          <p:nvPr/>
        </p:nvSpPr>
        <p:spPr>
          <a:xfrm>
            <a:off x="872981" y="1583741"/>
            <a:ext cx="5905261" cy="15127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7874" y="811195"/>
            <a:ext cx="10602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Подвижной состав (после подведения итогов </a:t>
            </a:r>
            <a:r>
              <a:rPr lang="ru-RU" sz="3200" dirty="0" err="1" smtClean="0">
                <a:solidFill>
                  <a:srgbClr val="3B4555"/>
                </a:solidFill>
                <a:latin typeface="Futura PT Medium" pitchFamily="34" charset="-52"/>
              </a:rPr>
              <a:t>исл</a:t>
            </a:r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.) 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72981" y="1555265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92485" y="6169045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AEDA8DB-D934-4318-B70A-DF644783D7A6}"/>
              </a:ext>
            </a:extLst>
          </p:cNvPr>
          <p:cNvSpPr txBox="1"/>
          <p:nvPr/>
        </p:nvSpPr>
        <p:spPr>
          <a:xfrm>
            <a:off x="7596147" y="1520990"/>
            <a:ext cx="4285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Futura PT Medium"/>
                <a:cs typeface="Arial" panose="020B0604020202020204" pitchFamily="34" charset="0"/>
              </a:rPr>
              <a:t>Автобусы:</a:t>
            </a:r>
          </a:p>
          <a:p>
            <a:r>
              <a:rPr lang="ru-RU" sz="1600" dirty="0">
                <a:latin typeface="Futura PT Medium"/>
                <a:cs typeface="Arial" panose="020B0604020202020204" pitchFamily="34" charset="0"/>
              </a:rPr>
              <a:t>Маршрутов – </a:t>
            </a:r>
            <a:r>
              <a:rPr lang="ru-RU" sz="1600" dirty="0" smtClean="0">
                <a:latin typeface="Futura PT Medium"/>
                <a:cs typeface="Arial" panose="020B0604020202020204" pitchFamily="34" charset="0"/>
              </a:rPr>
              <a:t>( </a:t>
            </a:r>
            <a:r>
              <a:rPr lang="ru-RU" sz="1600" dirty="0">
                <a:latin typeface="Futura PT Medium"/>
                <a:cs typeface="Arial" panose="020B0604020202020204" pitchFamily="34" charset="0"/>
              </a:rPr>
              <a:t>магистральных).</a:t>
            </a:r>
          </a:p>
          <a:p>
            <a:r>
              <a:rPr lang="ru-RU" sz="1600" dirty="0">
                <a:latin typeface="Futura PT Medium"/>
                <a:cs typeface="Arial" panose="020B0604020202020204" pitchFamily="34" charset="0"/>
              </a:rPr>
              <a:t>Подвижной состав: </a:t>
            </a:r>
            <a:endParaRPr lang="ru-RU" sz="1600" dirty="0" smtClean="0">
              <a:latin typeface="Futura PT Medium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Futura PT Medium"/>
                <a:cs typeface="Arial" panose="020B0604020202020204" pitchFamily="34" charset="0"/>
              </a:rPr>
              <a:t>Малая    вместимость(20 мест) </a:t>
            </a:r>
            <a:endParaRPr lang="ru-RU" sz="1600" dirty="0">
              <a:latin typeface="Futura PT Medium"/>
              <a:cs typeface="Arial" panose="020B0604020202020204" pitchFamily="34" charset="0"/>
            </a:endParaRPr>
          </a:p>
          <a:p>
            <a:r>
              <a:rPr lang="ru-RU" sz="1600" dirty="0">
                <a:latin typeface="Futura PT Medium"/>
                <a:cs typeface="Arial" panose="020B0604020202020204" pitchFamily="34" charset="0"/>
              </a:rPr>
              <a:t>Средняя </a:t>
            </a:r>
            <a:r>
              <a:rPr lang="ru-RU" sz="1600" dirty="0" smtClean="0">
                <a:latin typeface="Futura PT Medium"/>
                <a:cs typeface="Arial" panose="020B0604020202020204" pitchFamily="34" charset="0"/>
              </a:rPr>
              <a:t>вместимость(до 60 чел.) </a:t>
            </a:r>
          </a:p>
          <a:p>
            <a:r>
              <a:rPr lang="ru-RU" sz="1600" dirty="0" smtClean="0">
                <a:latin typeface="Futura PT Medium"/>
                <a:cs typeface="Arial" panose="020B0604020202020204" pitchFamily="34" charset="0"/>
              </a:rPr>
              <a:t>Большая вместимость( до90 чел.)</a:t>
            </a:r>
            <a:endParaRPr lang="ru-RU" sz="1600" dirty="0">
              <a:latin typeface="Futura PT Medium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C7CC2F2A-255F-4758-8D0C-272473C8EF5B}"/>
              </a:ext>
            </a:extLst>
          </p:cNvPr>
          <p:cNvSpPr/>
          <p:nvPr/>
        </p:nvSpPr>
        <p:spPr>
          <a:xfrm>
            <a:off x="7824434" y="3406828"/>
            <a:ext cx="36216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  <a:latin typeface="Futura PT Medium"/>
                <a:cs typeface="Arial" panose="020B0604020202020204" pitchFamily="34" charset="0"/>
              </a:rPr>
              <a:t>Троллейбусы: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Futura PT Medium"/>
                <a:cs typeface="Arial" panose="020B0604020202020204" pitchFamily="34" charset="0"/>
              </a:rPr>
              <a:t>Маршрутов – 5</a:t>
            </a:r>
            <a:r>
              <a:rPr lang="ru-RU" sz="1600" dirty="0" smtClean="0">
                <a:solidFill>
                  <a:prstClr val="black"/>
                </a:solidFill>
                <a:latin typeface="Futura PT Medium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prstClr val="black"/>
              </a:solidFill>
              <a:latin typeface="Futura PT Medium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solidFill>
                  <a:prstClr val="black"/>
                </a:solidFill>
                <a:latin typeface="Futura PT Medium"/>
                <a:cs typeface="Arial" panose="020B0604020202020204" pitchFamily="34" charset="0"/>
              </a:rPr>
              <a:t>Подвижной состав: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Futura PT Medium"/>
                <a:cs typeface="Arial" panose="020B0604020202020204" pitchFamily="34" charset="0"/>
              </a:rPr>
              <a:t>Итого на линии: </a:t>
            </a:r>
            <a:r>
              <a:rPr lang="ru-RU" sz="1600" dirty="0" smtClean="0">
                <a:solidFill>
                  <a:prstClr val="black"/>
                </a:solidFill>
                <a:latin typeface="Futura PT Medium"/>
                <a:cs typeface="Arial" panose="020B0604020202020204" pitchFamily="34" charset="0"/>
              </a:rPr>
              <a:t>40</a:t>
            </a:r>
            <a:endParaRPr lang="ru-RU" sz="1600" dirty="0">
              <a:solidFill>
                <a:prstClr val="black"/>
              </a:solidFill>
              <a:latin typeface="Futura PT Medium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1CF61B0-B9A7-4A55-943C-E1BFA56FEC57}"/>
              </a:ext>
            </a:extLst>
          </p:cNvPr>
          <p:cNvSpPr/>
          <p:nvPr/>
        </p:nvSpPr>
        <p:spPr>
          <a:xfrm>
            <a:off x="7900424" y="5043242"/>
            <a:ext cx="36216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latin typeface="Futura PT Medium"/>
                <a:cs typeface="Arial" panose="020B0604020202020204" pitchFamily="34" charset="0"/>
              </a:rPr>
              <a:t>Требует утверждения </a:t>
            </a:r>
            <a:r>
              <a:rPr lang="ru-RU" sz="1600" b="1" dirty="0">
                <a:solidFill>
                  <a:prstClr val="black"/>
                </a:solidFill>
                <a:latin typeface="Futura PT Medium"/>
                <a:cs typeface="Arial" panose="020B0604020202020204" pitchFamily="34" charset="0"/>
              </a:rPr>
              <a:t>Комиссией по безопасности пассажирских перевозок, </a:t>
            </a:r>
            <a:r>
              <a:rPr lang="ru-RU" sz="1600" b="1" dirty="0" smtClean="0">
                <a:solidFill>
                  <a:prstClr val="black"/>
                </a:solidFill>
                <a:latin typeface="Futura PT Medium"/>
                <a:cs typeface="Arial" panose="020B0604020202020204" pitchFamily="34" charset="0"/>
              </a:rPr>
              <a:t>принятия Распоряжения </a:t>
            </a:r>
            <a:r>
              <a:rPr lang="ru-RU" sz="1600" b="1" dirty="0">
                <a:solidFill>
                  <a:prstClr val="black"/>
                </a:solidFill>
                <a:latin typeface="Futura PT Medium"/>
                <a:cs typeface="Arial" panose="020B0604020202020204" pitchFamily="34" charset="0"/>
              </a:rPr>
              <a:t>Главы города</a:t>
            </a:r>
            <a:endParaRPr lang="ru-RU" sz="1600" dirty="0">
              <a:solidFill>
                <a:prstClr val="black"/>
              </a:solidFill>
              <a:latin typeface="Futura PT Medium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E2DAB80-02AA-4A95-A497-90FA54ABD1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147" y="1983747"/>
            <a:ext cx="720000" cy="72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DD1D635-1D9E-4574-A788-8E83701317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147" y="3744183"/>
            <a:ext cx="720000" cy="72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D709C65-98B0-4030-B6A7-BE23023E66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147" y="5136614"/>
            <a:ext cx="720000" cy="7200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xmlns:lc="http://schemas.openxmlformats.org/drawingml/2006/lockedCanvas" id="{94D0C3FF-ED6A-4FB5-AFEB-C0D603439D3E}"/>
              </a:ext>
            </a:extLst>
          </p:cNvPr>
          <p:cNvSpPr/>
          <p:nvPr/>
        </p:nvSpPr>
        <p:spPr>
          <a:xfrm>
            <a:off x="1771187" y="1580954"/>
            <a:ext cx="5007056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Futura PT Medium"/>
              </a:rPr>
              <a:t>Современный и комфортный транспорт</a:t>
            </a:r>
          </a:p>
          <a:p>
            <a:r>
              <a:rPr lang="ru-RU" dirty="0" smtClean="0">
                <a:latin typeface="Futura PT Medium"/>
              </a:rPr>
              <a:t>большой и средней </a:t>
            </a:r>
            <a:r>
              <a:rPr lang="ru-RU" dirty="0">
                <a:latin typeface="Futura PT Medium"/>
              </a:rPr>
              <a:t>вместимости, с дополнительным </a:t>
            </a:r>
          </a:p>
          <a:p>
            <a:r>
              <a:rPr lang="ru-RU" dirty="0">
                <a:latin typeface="Futura PT Medium"/>
              </a:rPr>
              <a:t>оборудованием. </a:t>
            </a:r>
            <a:endParaRPr lang="ru-RU" dirty="0" smtClean="0">
              <a:latin typeface="Futura PT Medium"/>
            </a:endParaRPr>
          </a:p>
          <a:p>
            <a:r>
              <a:rPr lang="ru-RU" dirty="0" smtClean="0">
                <a:latin typeface="Futura PT Medium"/>
              </a:rPr>
              <a:t>Доступный </a:t>
            </a:r>
            <a:r>
              <a:rPr lang="ru-RU" dirty="0">
                <a:latin typeface="Futura PT Medium"/>
              </a:rPr>
              <a:t>для всех групп населения</a:t>
            </a:r>
            <a:r>
              <a:rPr lang="ru-RU" dirty="0" smtClean="0">
                <a:latin typeface="Futura PT Medium"/>
              </a:rPr>
              <a:t>.</a:t>
            </a:r>
            <a:endParaRPr lang="ru-RU" dirty="0">
              <a:latin typeface="Futura PT Medium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xmlns:lc="http://schemas.openxmlformats.org/drawingml/2006/lockedCanvas" id="{AA988D79-7F72-45CD-8999-5FDDDA0A07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" y="2501461"/>
            <a:ext cx="360000" cy="36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xmlns:lc="http://schemas.openxmlformats.org/drawingml/2006/lockedCanvas" id="{041565C2-F471-493E-831B-56214CB37D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" y="1752631"/>
            <a:ext cx="360000" cy="360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xmlns:lc="http://schemas.openxmlformats.org/drawingml/2006/lockedCanvas" id="{416846E4-993B-47D5-B67B-CDB99F9393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" y="2125820"/>
            <a:ext cx="360000" cy="3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50" y="3708911"/>
            <a:ext cx="2533546" cy="1715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89" y="3717174"/>
            <a:ext cx="2952632" cy="171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34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8509" y="811195"/>
            <a:ext cx="7853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3B4555"/>
                </a:solidFill>
                <a:latin typeface="Futura PT Medium" pitchFamily="34" charset="-52"/>
              </a:rPr>
              <a:t>Гарантии города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72981" y="1555265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38467" y="6192415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AC7F68F-725D-4A60-9AA4-DDB327C621CC}"/>
              </a:ext>
            </a:extLst>
          </p:cNvPr>
          <p:cNvSpPr/>
          <p:nvPr/>
        </p:nvSpPr>
        <p:spPr>
          <a:xfrm>
            <a:off x="5256981" y="1847477"/>
            <a:ext cx="62119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Futura PT Medium"/>
              </a:rPr>
              <a:t>Стабильность в обеспечении транспортной доступности для муниципалитета;</a:t>
            </a:r>
          </a:p>
          <a:p>
            <a:endParaRPr lang="ru-RU" dirty="0">
              <a:latin typeface="Futura PT Medium"/>
            </a:endParaRPr>
          </a:p>
          <a:p>
            <a:r>
              <a:rPr lang="ru-RU" dirty="0">
                <a:latin typeface="Futura PT Medium"/>
              </a:rPr>
              <a:t>Гарантировано регулярное обновление подвижного состава, в соответствии с нормативными требованиями;</a:t>
            </a:r>
          </a:p>
          <a:p>
            <a:endParaRPr lang="ru-RU" dirty="0">
              <a:latin typeface="Futura PT Medium"/>
            </a:endParaRPr>
          </a:p>
          <a:p>
            <a:r>
              <a:rPr lang="ru-RU" dirty="0">
                <a:latin typeface="Futura PT Medium"/>
              </a:rPr>
              <a:t>Стабильность работы и планирования финансовой модели для инвестора при больших объемах капиталовложений;</a:t>
            </a:r>
          </a:p>
          <a:p>
            <a:endParaRPr lang="ru-RU" dirty="0">
              <a:latin typeface="Futura PT Medium"/>
            </a:endParaRPr>
          </a:p>
          <a:p>
            <a:r>
              <a:rPr lang="ru-RU" dirty="0">
                <a:latin typeface="Futura PT Medium"/>
              </a:rPr>
              <a:t>Распределение удельного веса затрат по реализации проекта на все 10 лет.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FD027DC-56D5-42C3-A5F8-C057D8A6F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65" y="1688182"/>
            <a:ext cx="1080000" cy="108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079DC7C-E0B7-4446-9A16-3CDE8F168B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201" y="3894191"/>
            <a:ext cx="1080000" cy="108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13B45264-09ED-4467-BB33-8FE8CA9493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201" y="2791186"/>
            <a:ext cx="1080000" cy="1080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F705ED80-0F9C-4E20-8554-C92C358B3C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716" y="2870586"/>
            <a:ext cx="914969" cy="91496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2D92D89F-7120-44A7-B9BC-480D248E7A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201" y="4974191"/>
            <a:ext cx="1080000" cy="1080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12318B6-161B-473F-BE55-A17D0DFF96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8" y="3021789"/>
            <a:ext cx="1800000" cy="180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367DF963-155C-4798-B255-A162627299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95" y="2920583"/>
            <a:ext cx="1901206" cy="1901206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C36B8623-48A4-4C8D-B216-D53E1AFC5E16}"/>
              </a:ext>
            </a:extLst>
          </p:cNvPr>
          <p:cNvSpPr txBox="1"/>
          <p:nvPr/>
        </p:nvSpPr>
        <p:spPr>
          <a:xfrm>
            <a:off x="144413" y="2191584"/>
            <a:ext cx="3336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Futura PT Medium"/>
              </a:rPr>
              <a:t>Муниципальная программа</a:t>
            </a:r>
          </a:p>
          <a:p>
            <a:pPr algn="ctr"/>
            <a:r>
              <a:rPr lang="ru-RU" b="1" dirty="0">
                <a:latin typeface="Futura PT Medium"/>
              </a:rPr>
              <a:t>10 лет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F19CDE42-B225-40B5-8068-6F21F72D71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541" y="3545153"/>
            <a:ext cx="753272" cy="75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431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16397</TotalTime>
  <Words>637</Words>
  <Application>Microsoft Office PowerPoint</Application>
  <PresentationFormat>Произвольный</PresentationFormat>
  <Paragraphs>150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Бахтигиреев Роман Иванович</dc:creator>
  <cp:lastModifiedBy>Golos</cp:lastModifiedBy>
  <cp:revision>191</cp:revision>
  <dcterms:created xsi:type="dcterms:W3CDTF">2018-10-19T07:56:24Z</dcterms:created>
  <dcterms:modified xsi:type="dcterms:W3CDTF">2021-09-27T09:44:59Z</dcterms:modified>
</cp:coreProperties>
</file>