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871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86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94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40032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413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9140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98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0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10587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66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303A59-4210-44AC-8F01-DC90A8826F5D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7A9B16-E69E-479F-A4D8-0AD1D1941A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730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700" b="1" dirty="0"/>
              <a:t>Технология использования препаратов нового поколения  при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осуществлении ремонта высокоплотных плодовых насаждений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Репин </a:t>
            </a:r>
            <a:r>
              <a:rPr lang="ru-RU" dirty="0" err="1" smtClean="0"/>
              <a:t>а.а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78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Проект сметы расходов, предполагаемые источники финансирования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86278"/>
              </p:ext>
            </p:extLst>
          </p:nvPr>
        </p:nvGraphicFramePr>
        <p:xfrm>
          <a:off x="1251676" y="2286001"/>
          <a:ext cx="10178323" cy="457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7334">
                  <a:extLst>
                    <a:ext uri="{9D8B030D-6E8A-4147-A177-3AD203B41FA5}">
                      <a16:colId xmlns:a16="http://schemas.microsoft.com/office/drawing/2014/main" val="2815780030"/>
                    </a:ext>
                  </a:extLst>
                </a:gridCol>
                <a:gridCol w="2782950">
                  <a:extLst>
                    <a:ext uri="{9D8B030D-6E8A-4147-A177-3AD203B41FA5}">
                      <a16:colId xmlns:a16="http://schemas.microsoft.com/office/drawing/2014/main" val="2290189231"/>
                    </a:ext>
                  </a:extLst>
                </a:gridCol>
                <a:gridCol w="2598039">
                  <a:extLst>
                    <a:ext uri="{9D8B030D-6E8A-4147-A177-3AD203B41FA5}">
                      <a16:colId xmlns:a16="http://schemas.microsoft.com/office/drawing/2014/main" val="1710682438"/>
                    </a:ext>
                  </a:extLst>
                </a:gridCol>
              </a:tblGrid>
              <a:tr h="979714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статей расходов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Сумма рублей за счет внебюджетных инвестиций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Сумма рублей за счет собственных средств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360733950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Заработная плата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438342409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Затраты на покупку специального оборудования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90708215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Материалы, сырье, комплектующие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313546796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Оплата работ соисполнителей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242740715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анализов в сертифицированных лабораториях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1601148942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Обучение персонала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8859613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Реклама и продвижение препаратов на рынке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344774302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indent="198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Прочие затраты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123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60 000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tc>
                  <a:txBody>
                    <a:bodyPr/>
                    <a:lstStyle/>
                    <a:p>
                      <a:pPr indent="603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0" marR="64180" marT="0" marB="0"/>
                </a:tc>
                <a:extLst>
                  <a:ext uri="{0D108BD9-81ED-4DB2-BD59-A6C34878D82A}">
                    <a16:rowId xmlns:a16="http://schemas.microsoft.com/office/drawing/2014/main" val="4010268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0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Предполагаемые конечные результаты, обоснование социальной значимости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Конечный результат исследований – получение препаратов нового поколения направленного действия, используемых при осуществлении ремонта плодовых насаждений. Данные препараты направлены на обеспечение 100% приживаемости высаживаемых растений, активизацию их ростовых процессов, сокращению периода вступление растений в пору товарного плодоношения, а также позволит эффективно эксплуатировать плодовые насаждения на протяжении всего периода их существования.   Разработка ориентирована на сельхоз. предприятия Краснодарского края, ориентированные на производство плодовой продукции. К положительным характеристикам разрабатываемых препаратов можно отнести их низкую стоимость, по сравнению с аналогами.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19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Обоснование актуальности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26384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Внедрение в производство новых элементов технологии возделывания плодовых культур – один из составляющих частей интенсификации отрасли. При этом в современных высокоплотных насаждениях вопрос обеспечение растений влагой и элементами питания является ключевым. Особенно важно оптимизировать условия для роста и развития растениям, подсаженным при выполнении ремонта насаждений. Настоящая работа посвящена изучению инновационных приемов </a:t>
            </a:r>
            <a:r>
              <a:rPr lang="ru-RU" dirty="0" err="1"/>
              <a:t>водообеспечения</a:t>
            </a:r>
            <a:r>
              <a:rPr lang="ru-RU" dirty="0"/>
              <a:t> и оптимизации минерального питания при ремонте современных плодовых насаждений различных культур.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Холодное водоснаб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313" y="4581525"/>
            <a:ext cx="3408687" cy="2269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60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Цели проекта и основные задачи, решаемые в его рамках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Разработать инновационный прием </a:t>
            </a:r>
            <a:r>
              <a:rPr lang="ru-RU" dirty="0" err="1"/>
              <a:t>водообеспечения</a:t>
            </a:r>
            <a:r>
              <a:rPr lang="ru-RU" dirty="0"/>
              <a:t> и оптимизации минерального питания при </a:t>
            </a:r>
            <a:r>
              <a:rPr lang="ru-RU" dirty="0" smtClean="0"/>
              <a:t>ремонте </a:t>
            </a:r>
            <a:r>
              <a:rPr lang="ru-RU" dirty="0"/>
              <a:t>современных плодовых насаждений различных культур </a:t>
            </a:r>
            <a:endParaRPr lang="ru-RU" dirty="0" smtClean="0"/>
          </a:p>
          <a:p>
            <a:pPr algn="just"/>
            <a:r>
              <a:rPr lang="ru-RU" b="1" dirty="0"/>
              <a:t>ЗАДАЧИ: </a:t>
            </a:r>
            <a:endParaRPr lang="ru-RU" dirty="0"/>
          </a:p>
          <a:p>
            <a:pPr algn="just"/>
            <a:r>
              <a:rPr lang="ru-RU" dirty="0"/>
              <a:t>- подбор оптимальных соотношений компонентов для создания препаратов нового поколения на основе </a:t>
            </a:r>
            <a:r>
              <a:rPr lang="ru-RU" dirty="0" err="1"/>
              <a:t>гидроабсорбентов</a:t>
            </a:r>
            <a:r>
              <a:rPr lang="ru-RU" dirty="0"/>
              <a:t> для различных плодовых культур; </a:t>
            </a:r>
          </a:p>
          <a:p>
            <a:pPr algn="just"/>
            <a:r>
              <a:rPr lang="ru-RU" dirty="0"/>
              <a:t>- получение препаратов, ориентированных на использовании при возделывании конкретных культур. </a:t>
            </a:r>
          </a:p>
          <a:p>
            <a:pPr algn="just"/>
            <a:r>
              <a:rPr lang="ru-RU" dirty="0"/>
              <a:t>- изучение влияния разработанных препаратов на приживаемость, рост  и развитие плодовых растений;</a:t>
            </a:r>
          </a:p>
          <a:p>
            <a:pPr algn="just"/>
            <a:r>
              <a:rPr lang="ru-RU" dirty="0"/>
              <a:t>- разработка регламента применения препаратов при проведении ремонта плодовых насаждений различных культур;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28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/>
              <a:t>Основное </a:t>
            </a:r>
            <a:r>
              <a:rPr lang="ru-RU" b="1" dirty="0" smtClean="0"/>
              <a:t>содержание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3667125"/>
            <a:ext cx="10178322" cy="3114675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Основная идея проекта – разработка </a:t>
            </a:r>
            <a:r>
              <a:rPr lang="ru-RU" sz="2800" dirty="0" err="1"/>
              <a:t>агроприема</a:t>
            </a:r>
            <a:r>
              <a:rPr lang="ru-RU" sz="2800" dirty="0"/>
              <a:t> (применение препаратов на основе </a:t>
            </a:r>
            <a:r>
              <a:rPr lang="ru-RU" sz="2800" dirty="0" err="1"/>
              <a:t>гидроабсорбента</a:t>
            </a:r>
            <a:r>
              <a:rPr lang="ru-RU" sz="2800" dirty="0"/>
              <a:t>), направленного на обеспечение приживаемости и активизации ростовых процессов плодовых растений при осуществлении ремонта насаждений. Данный </a:t>
            </a:r>
            <a:r>
              <a:rPr lang="ru-RU" sz="2800" dirty="0" err="1"/>
              <a:t>агроприем</a:t>
            </a:r>
            <a:r>
              <a:rPr lang="ru-RU" sz="2800" dirty="0"/>
              <a:t> </a:t>
            </a:r>
            <a:r>
              <a:rPr lang="ru-RU" sz="2800" dirty="0" smtClean="0"/>
              <a:t>направлен </a:t>
            </a:r>
            <a:r>
              <a:rPr lang="ru-RU" sz="2800" dirty="0"/>
              <a:t>на устойчивое функционирование плодовых </a:t>
            </a:r>
            <a:r>
              <a:rPr lang="ru-RU" sz="2800" dirty="0" smtClean="0"/>
              <a:t>насаждений.</a:t>
            </a:r>
            <a:endParaRPr lang="ru-RU" sz="2800" dirty="0"/>
          </a:p>
        </p:txBody>
      </p:sp>
      <p:pic>
        <p:nvPicPr>
          <p:cNvPr id="2050" name="Picture 2" descr="Агроприёмы - значение и какой правильное применения прием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874517"/>
            <a:ext cx="3310797" cy="1792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Эффективный агроприем «Biona» для защиты урожая нута | Российский аграрный  порта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874517"/>
            <a:ext cx="3524250" cy="1792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Десикация: агроприем, расширяющий границы | Российский аграрный порта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5" y="1874517"/>
            <a:ext cx="3343275" cy="1792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12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Основное содержание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разрабатываемые препараты  будут входить следующие компоненты в различных соотношениях (с учетом биологических особенностей плодовых культур):</a:t>
            </a:r>
          </a:p>
          <a:p>
            <a:r>
              <a:rPr lang="ru-RU" dirty="0"/>
              <a:t>- </a:t>
            </a:r>
            <a:r>
              <a:rPr lang="ru-RU" dirty="0" err="1"/>
              <a:t>Гидроабсорбент</a:t>
            </a:r>
            <a:r>
              <a:rPr lang="ru-RU" dirty="0"/>
              <a:t>- обеспечивает накопление и удержание влаги в корнеобитаемом слое почвы;</a:t>
            </a:r>
          </a:p>
          <a:p>
            <a:r>
              <a:rPr lang="ru-RU" dirty="0"/>
              <a:t>- Микро- и макроэлементы – обогащают корнеобитаемый слой почвы необходимыми элементами питания для активного роста плодовых растений; </a:t>
            </a:r>
          </a:p>
          <a:p>
            <a:r>
              <a:rPr lang="ru-RU" dirty="0"/>
              <a:t>- Регулятор роста (ИУК)- активизирует рост корневой системы саженцев.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84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Основное 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286001"/>
            <a:ext cx="6292122" cy="45719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Технология применения предлагаемых препаратов при осуществлении ремонта плодовых насаждений </a:t>
            </a:r>
            <a:r>
              <a:rPr lang="ru-RU" dirty="0" err="1"/>
              <a:t>патентоспособна</a:t>
            </a:r>
            <a:r>
              <a:rPr lang="ru-RU" dirty="0"/>
              <a:t>. Применение препаратов экономически целесообразно, так как стоимость их компонентов, а, следовательно, и конечная стоимость на порядок  меньше по сравнению с аналогами</a:t>
            </a:r>
            <a:r>
              <a:rPr lang="ru-RU" i="1" dirty="0"/>
              <a:t>. </a:t>
            </a:r>
            <a:endParaRPr lang="en-US" i="1" dirty="0" smtClean="0"/>
          </a:p>
          <a:p>
            <a:pPr algn="just"/>
            <a:r>
              <a:rPr lang="ru-RU" dirty="0" smtClean="0"/>
              <a:t>Использование </a:t>
            </a:r>
            <a:r>
              <a:rPr lang="ru-RU" dirty="0"/>
              <a:t>предложенных препаратов будет обеспечивать 100% приживаемость высаживаемых растений, активизацию их ростовых процессов, сокращению периода  вступление растений в пору товарного плодоношения,  а также  позволит  эффективно эксплуатировать плодовые насаждения на протяжении всего периода их существования.  </a:t>
            </a:r>
          </a:p>
          <a:p>
            <a:endParaRPr lang="ru-RU" dirty="0"/>
          </a:p>
        </p:txBody>
      </p:sp>
      <p:pic>
        <p:nvPicPr>
          <p:cNvPr id="3074" name="Picture 2" descr="Внесение удобрений по всем правил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98" y="1874517"/>
            <a:ext cx="3816987" cy="2345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Чем удобрить почву? Правильные расчеты! - Мелиорат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99" y="4512942"/>
            <a:ext cx="3816987" cy="23450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Основные этапы и сроки реализации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605463"/>
              </p:ext>
            </p:extLst>
          </p:nvPr>
        </p:nvGraphicFramePr>
        <p:xfrm>
          <a:off x="1251678" y="1981199"/>
          <a:ext cx="10178321" cy="4362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9315">
                  <a:extLst>
                    <a:ext uri="{9D8B030D-6E8A-4147-A177-3AD203B41FA5}">
                      <a16:colId xmlns:a16="http://schemas.microsoft.com/office/drawing/2014/main" val="2657048470"/>
                    </a:ext>
                  </a:extLst>
                </a:gridCol>
                <a:gridCol w="2159006">
                  <a:extLst>
                    <a:ext uri="{9D8B030D-6E8A-4147-A177-3AD203B41FA5}">
                      <a16:colId xmlns:a16="http://schemas.microsoft.com/office/drawing/2014/main" val="3409126307"/>
                    </a:ext>
                  </a:extLst>
                </a:gridCol>
              </a:tblGrid>
              <a:tr h="713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Этап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реализации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740068673"/>
                  </a:ext>
                </a:extLst>
              </a:tr>
              <a:tr h="1507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Подбор оптимальных соотношений компонентов препаратов для различных культур (яблоня, груша, черешня)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I– II квартал 2019 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17754912"/>
                  </a:ext>
                </a:extLst>
              </a:tr>
              <a:tr h="10750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Получение препаратов, ориентированных на использовании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 возделывании конкретных культур. Разработка регламента применения препаратов. Получение патента РФ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III– I</a:t>
                      </a:r>
                      <a:r>
                        <a:rPr lang="en-US" sz="1400">
                          <a:effectLst/>
                        </a:rPr>
                        <a:t>V</a:t>
                      </a:r>
                      <a:r>
                        <a:rPr lang="ru-RU" sz="1400">
                          <a:effectLst/>
                        </a:rPr>
                        <a:t> квартал 2019 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12671955"/>
                  </a:ext>
                </a:extLst>
              </a:tr>
              <a:tr h="7136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Испытание препаратов. Внедрение в промышленное производство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587058433"/>
                  </a:ext>
                </a:extLst>
              </a:tr>
              <a:tr h="3521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СРОК РЕАЛИЗАЦИИ ПРОЕКТА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года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27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93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Механизм реализации </a:t>
            </a:r>
            <a:r>
              <a:rPr lang="ru-RU" b="1" dirty="0" smtClean="0"/>
              <a:t>и </a:t>
            </a:r>
            <a:r>
              <a:rPr lang="ru-RU" b="1" dirty="0"/>
              <a:t>кадровое обеспечение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Реализацию данного проекта планируется проводить при помощи консультанта проекта в плодовых насаждениях и питомнике, расположенных на первом отделении  учхоза </a:t>
            </a:r>
            <a:r>
              <a:rPr lang="ru-RU" dirty="0" err="1"/>
              <a:t>КубГАУ</a:t>
            </a:r>
            <a:r>
              <a:rPr lang="ru-RU" dirty="0"/>
              <a:t> имени И.Т. Трубилина; в лабораториях кафедры плодоводства. Помимо самостоятельного выполнения лабораторных исследований, необходимо обращение в сторонние лаборатории для получения полного спектра лабораторных анализов. </a:t>
            </a:r>
          </a:p>
          <a:p>
            <a:pPr algn="just"/>
            <a:r>
              <a:rPr lang="ru-RU" dirty="0"/>
              <a:t>Для реализации разработки на созданные препараты необходима патентная защита и в данный момент оформляется заявка на патент.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10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/>
              <a:t>Результаты, достигнутые к настоящему времени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Разработаны: прототип – препарат «</a:t>
            </a:r>
            <a:r>
              <a:rPr lang="ru-RU" dirty="0" err="1"/>
              <a:t>Биогель</a:t>
            </a:r>
            <a:r>
              <a:rPr lang="ru-RU" dirty="0"/>
              <a:t>», регламент применения в технологии возделывания растения яблони. Проведён ряд лабораторных исследований компонентов, входящих в состав препаратов.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5737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287</TotalTime>
  <Words>694</Words>
  <Application>Microsoft Office PowerPoint</Application>
  <PresentationFormat>Широкоэкранный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Технология использования препаратов нового поколения  при  осуществлении ремонта высокоплотных плодовых насаждений </vt:lpstr>
      <vt:lpstr>Обоснование актуальности проекта </vt:lpstr>
      <vt:lpstr>Цели проекта и основные задачи, решаемые в его рамках </vt:lpstr>
      <vt:lpstr>Основное содержание </vt:lpstr>
      <vt:lpstr>Основное содержание </vt:lpstr>
      <vt:lpstr>Основное содержание</vt:lpstr>
      <vt:lpstr>Основные этапы и сроки реализации проекта </vt:lpstr>
      <vt:lpstr>Механизм реализации и кадровое обеспечение проекта</vt:lpstr>
      <vt:lpstr>Результаты, достигнутые к настоящему времени </vt:lpstr>
      <vt:lpstr>Проект сметы расходов, предполагаемые источники финансирования </vt:lpstr>
      <vt:lpstr>Предполагаемые конечные результаты, обоснование социальной значимости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использования препаратов нового поколения  при  осуществлении ремонта высокоплотных плодовых насаждений </dc:title>
  <dc:creator>Кинотворец</dc:creator>
  <cp:lastModifiedBy>Кинотворец</cp:lastModifiedBy>
  <cp:revision>6</cp:revision>
  <dcterms:created xsi:type="dcterms:W3CDTF">2021-09-24T06:50:03Z</dcterms:created>
  <dcterms:modified xsi:type="dcterms:W3CDTF">2021-09-24T11:37:39Z</dcterms:modified>
</cp:coreProperties>
</file>