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756" r:id="rId1"/>
  </p:sldMasterIdLst>
  <p:notesMasterIdLst>
    <p:notesMasterId r:id="rId11"/>
  </p:notesMasterIdLst>
  <p:handoutMasterIdLst>
    <p:handoutMasterId r:id="rId12"/>
  </p:handoutMasterIdLst>
  <p:sldIdLst>
    <p:sldId id="496" r:id="rId2"/>
    <p:sldId id="860" r:id="rId3"/>
    <p:sldId id="863" r:id="rId4"/>
    <p:sldId id="847" r:id="rId5"/>
    <p:sldId id="846" r:id="rId6"/>
    <p:sldId id="861" r:id="rId7"/>
    <p:sldId id="864" r:id="rId8"/>
    <p:sldId id="862" r:id="rId9"/>
    <p:sldId id="504" r:id="rId10"/>
  </p:sldIdLst>
  <p:sldSz cx="9144000" cy="5143500" type="screen16x9"/>
  <p:notesSz cx="6797675" cy="9926638"/>
  <p:embeddedFontLst>
    <p:embeddedFont>
      <p:font typeface="Bookman Old Style" panose="02050604050505020204" pitchFamily="18" charset="0"/>
      <p:regular r:id="rId13"/>
      <p:bold r:id="rId14"/>
      <p:italic r:id="rId15"/>
      <p:boldItalic r:id="rId16"/>
    </p:embeddedFon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Cambria" panose="02040503050406030204" pitchFamily="18" charset="0"/>
      <p:regular r:id="rId21"/>
      <p:bold r:id="rId22"/>
      <p:italic r:id="rId23"/>
      <p:boldItalic r:id="rId24"/>
    </p:embeddedFont>
    <p:embeddedFont>
      <p:font typeface="Gill Sans MT" panose="020B0502020104020203" pitchFamily="34" charset="0"/>
      <p:regular r:id="rId25"/>
      <p:bold r:id="rId26"/>
      <p:italic r:id="rId27"/>
      <p:boldItalic r:id="rId28"/>
    </p:embeddedFont>
    <p:embeddedFont>
      <p:font typeface="Roboto Medium" panose="020B0604020202020204" charset="0"/>
      <p:regular r:id="rId29"/>
    </p:embeddedFont>
    <p:embeddedFont>
      <p:font typeface="Wingdings 3" panose="05040102010807070707" pitchFamily="18" charset="2"/>
      <p:regular r:id="rId30"/>
    </p:embeddedFont>
  </p:embeddedFont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Филинович Ирина Леонидовна" initials="ФИЛ" lastIdx="1" clrIdx="0">
    <p:extLst>
      <p:ext uri="{19B8F6BF-5375-455C-9EA6-DF929625EA0E}">
        <p15:presenceInfo xmlns:p15="http://schemas.microsoft.com/office/powerpoint/2012/main" userId="S-1-5-21-521905107-3616430079-277916570-113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6F57"/>
    <a:srgbClr val="939598"/>
    <a:srgbClr val="329682"/>
    <a:srgbClr val="6E6F71"/>
    <a:srgbClr val="6AAE9E"/>
    <a:srgbClr val="014133"/>
    <a:srgbClr val="BCBDBF"/>
    <a:srgbClr val="828385"/>
    <a:srgbClr val="10775D"/>
    <a:srgbClr val="FFFB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823" autoAdjust="0"/>
    <p:restoredTop sz="94451" autoAdjust="0"/>
  </p:normalViewPr>
  <p:slideViewPr>
    <p:cSldViewPr snapToGrid="0">
      <p:cViewPr varScale="1">
        <p:scale>
          <a:sx n="144" d="100"/>
          <a:sy n="144" d="100"/>
        </p:scale>
        <p:origin x="588" y="96"/>
      </p:cViewPr>
      <p:guideLst>
        <p:guide orient="horz" pos="2160"/>
        <p:guide pos="2880"/>
        <p:guide orient="horz" pos="16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10" cy="7201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font" Target="fonts/font14.fntdata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font" Target="fonts/font5.fntdata"/><Relationship Id="rId25" Type="http://schemas.openxmlformats.org/officeDocument/2006/relationships/font" Target="fonts/font13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29" Type="http://schemas.openxmlformats.org/officeDocument/2006/relationships/font" Target="fonts/font1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font" Target="fonts/font12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font" Target="fonts/font16.fntdata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font" Target="fonts/font15.fntdata"/><Relationship Id="rId30" Type="http://schemas.openxmlformats.org/officeDocument/2006/relationships/font" Target="fonts/font18.fntdata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2084" tIns="46042" rIns="92084" bIns="46042" rtlCol="0"/>
          <a:lstStyle>
            <a:lvl1pPr algn="l"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2084" tIns="46042" rIns="92084" bIns="46042" rtlCol="0"/>
          <a:lstStyle>
            <a:lvl1pPr algn="r">
              <a:defRPr sz="1200"/>
            </a:lvl1pPr>
          </a:lstStyle>
          <a:p>
            <a:pPr>
              <a:defRPr/>
            </a:pPr>
            <a:fld id="{F5A2671E-4899-4D80-8363-FCA0B1907863}" type="datetimeFigureOut">
              <a:rPr lang="ru-RU"/>
              <a:pPr>
                <a:defRPr/>
              </a:pPr>
              <a:t>25.01.2021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2084" tIns="46042" rIns="92084" bIns="46042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2084" tIns="46042" rIns="92084" bIns="46042" rtlCol="0" anchor="b"/>
          <a:lstStyle>
            <a:lvl1pPr algn="r">
              <a:defRPr sz="1200"/>
            </a:lvl1pPr>
          </a:lstStyle>
          <a:p>
            <a:pPr>
              <a:defRPr/>
            </a:pPr>
            <a:fld id="{2AE8BF72-1768-4CFB-B3D2-996FABC457D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7203494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2084" tIns="46042" rIns="92084" bIns="46042" rtlCol="0"/>
          <a:lstStyle>
            <a:lvl1pPr algn="l"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2084" tIns="46042" rIns="92084" bIns="46042" rtlCol="0"/>
          <a:lstStyle>
            <a:lvl1pPr algn="r">
              <a:defRPr sz="1200"/>
            </a:lvl1pPr>
          </a:lstStyle>
          <a:p>
            <a:pPr>
              <a:defRPr/>
            </a:pPr>
            <a:fld id="{BC68ED60-2B42-4C75-B7FD-A4317E530A0A}" type="datetimeFigureOut">
              <a:rPr lang="ru-RU"/>
              <a:pPr>
                <a:defRPr/>
              </a:pPr>
              <a:t>25.01.2021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4538"/>
            <a:ext cx="6619875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084" tIns="46042" rIns="92084" bIns="46042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2084" tIns="46042" rIns="92084" bIns="46042" rtlCol="0">
            <a:normAutofit/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2084" tIns="46042" rIns="92084" bIns="46042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2084" tIns="46042" rIns="92084" bIns="46042" rtlCol="0" anchor="b"/>
          <a:lstStyle>
            <a:lvl1pPr algn="r">
              <a:defRPr sz="1200"/>
            </a:lvl1pPr>
          </a:lstStyle>
          <a:p>
            <a:pPr>
              <a:defRPr/>
            </a:pPr>
            <a:fld id="{99C6F8F2-9540-400F-BCF4-72AEE69E26D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018935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88900" y="744538"/>
            <a:ext cx="6619875" cy="37242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884441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9C6F8F2-9540-400F-BCF4-72AEE69E26DB}" type="slidenum">
              <a:rPr lang="ru-RU" smtClean="0"/>
              <a:pPr>
                <a:defRPr/>
              </a:pPr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11756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9C6F8F2-9540-400F-BCF4-72AEE69E26DB}" type="slidenum">
              <a:rPr lang="ru-RU" smtClean="0"/>
              <a:pPr>
                <a:defRPr/>
              </a:pPr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606284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219200" y="2914650"/>
            <a:ext cx="6858000" cy="74295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19200" y="3843338"/>
            <a:ext cx="6858000" cy="40005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400800" y="4766310"/>
            <a:ext cx="2286000" cy="274320"/>
          </a:xfrm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fld id="{C376A498-E35E-4841-BE5F-C93D8C110D37}" type="datetime1">
              <a:rPr lang="ru-RU" smtClean="0"/>
              <a:pPr>
                <a:defRPr/>
              </a:pPr>
              <a:t>25.01.2021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898648" y="4766310"/>
            <a:ext cx="3474720" cy="274320"/>
          </a:xfrm>
        </p:spPr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216152" y="4766310"/>
            <a:ext cx="1219200" cy="274320"/>
          </a:xfrm>
        </p:spPr>
        <p:txBody>
          <a:bodyPr/>
          <a:lstStyle/>
          <a:p>
            <a:pPr>
              <a:defRPr/>
            </a:pPr>
            <a:fld id="{CCE10DAE-7F3A-4039-A44A-E210720B410D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904875" y="2736056"/>
            <a:ext cx="7315200" cy="96012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3" name="Прямоугольник 32"/>
          <p:cNvSpPr/>
          <p:nvPr/>
        </p:nvSpPr>
        <p:spPr>
          <a:xfrm>
            <a:off x="914400" y="3786188"/>
            <a:ext cx="7315200" cy="51435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904875" y="2736056"/>
            <a:ext cx="228600" cy="96012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914400" y="3786188"/>
            <a:ext cx="228600" cy="51435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3E6EA0B-7BC6-4E8F-916C-10A96B1225E3}" type="datetime1">
              <a:rPr lang="ru-RU" smtClean="0"/>
              <a:pPr>
                <a:defRPr/>
              </a:pPr>
              <a:t>25.01.2021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271022-DF29-45CC-9481-CC67C157C7B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68CF88F-BE6F-4E70-9A42-D47DF9B91908}" type="datetime1">
              <a:rPr lang="ru-RU" smtClean="0"/>
              <a:pPr>
                <a:defRPr/>
              </a:pPr>
              <a:t>25.01.2021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66AAAC-05D3-4203-BD4B-D7AAAAC33FF4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457200" y="4764881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8" name="Равнобедренный треугольник 7"/>
          <p:cNvSpPr>
            <a:spLocks noChangeAspect="1"/>
          </p:cNvSpPr>
          <p:nvPr/>
        </p:nvSpPr>
        <p:spPr>
          <a:xfrm rot="5400000">
            <a:off x="442957" y="4835567"/>
            <a:ext cx="143137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5400000">
            <a:off x="4361127" y="2401464"/>
            <a:ext cx="438912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AA348CA-9BD3-4447-9219-8AB5DB0BA45A}" type="datetime1">
              <a:rPr lang="ru-RU" smtClean="0"/>
              <a:pPr>
                <a:defRPr/>
              </a:pPr>
              <a:t>25.01.2021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434870-DCFF-48B3-852E-C79059EBC9A1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914400"/>
            <a:ext cx="8229600" cy="370332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228850"/>
            <a:ext cx="6858000" cy="8001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3200400"/>
            <a:ext cx="6781800" cy="85725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400800" y="4766310"/>
            <a:ext cx="2286000" cy="274320"/>
          </a:xfrm>
        </p:spPr>
        <p:txBody>
          <a:bodyPr/>
          <a:lstStyle/>
          <a:p>
            <a:pPr>
              <a:defRPr/>
            </a:pPr>
            <a:fld id="{82836B13-2BE3-46AF-8946-DAF1C92AC7CC}" type="datetime1">
              <a:rPr lang="ru-RU" smtClean="0"/>
              <a:pPr>
                <a:defRPr/>
              </a:pPr>
              <a:t>25.01.2021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98648" y="4766310"/>
            <a:ext cx="3474720" cy="274320"/>
          </a:xfrm>
        </p:spPr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69848" y="4766310"/>
            <a:ext cx="1520952" cy="274320"/>
          </a:xfrm>
        </p:spPr>
        <p:txBody>
          <a:bodyPr/>
          <a:lstStyle/>
          <a:p>
            <a:pPr>
              <a:defRPr/>
            </a:pPr>
            <a:fld id="{E93E495B-FEC7-4FC1-95E6-24C5586E297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914400" y="2114550"/>
            <a:ext cx="7315200" cy="96012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914400" y="2114550"/>
            <a:ext cx="228600" cy="96012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71450"/>
            <a:ext cx="8229600" cy="6858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4681F36-38E8-48C3-A1E2-8F0EF69065F6}" type="datetime1">
              <a:rPr lang="ru-RU" smtClean="0"/>
              <a:pPr>
                <a:defRPr/>
              </a:pPr>
              <a:t>25.01.2021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B0F925-24FB-4147-94EB-B143D2A96755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914400"/>
            <a:ext cx="4041648" cy="370332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632198" y="912114"/>
            <a:ext cx="4041648" cy="370332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71450"/>
            <a:ext cx="8229600" cy="6858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964406"/>
            <a:ext cx="4040188" cy="51435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8201" y="971550"/>
            <a:ext cx="4041775" cy="51435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98C3104-1CB2-47CB-BDB7-96518A8164C2}" type="datetime1">
              <a:rPr lang="ru-RU" smtClean="0"/>
              <a:pPr>
                <a:defRPr/>
              </a:pPr>
              <a:t>25.01.2021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2F1A61-B6AE-4E36-92D4-1AD860AA0A6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1600200"/>
            <a:ext cx="4038600" cy="302895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648200" y="1600200"/>
            <a:ext cx="4038600" cy="302895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71450"/>
            <a:ext cx="8229600" cy="6858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B672237-5184-4E92-A226-F614F0DFB911}" type="datetime1">
              <a:rPr lang="ru-RU" smtClean="0"/>
              <a:pPr>
                <a:defRPr/>
              </a:pPr>
              <a:t>25.01.2021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3E6160-555D-4D22-B77F-F6533E9342F5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42957" y="4835567"/>
            <a:ext cx="143137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B80E0AD-32CD-42E8-81FF-FCA3AF066C42}" type="datetime1">
              <a:rPr lang="ru-RU" smtClean="0"/>
              <a:pPr>
                <a:defRPr/>
              </a:pPr>
              <a:t>25.01.2021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9FE025-A132-4636-9C79-862854525084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457200" y="4764881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42957" y="4835567"/>
            <a:ext cx="143137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4600" y="228600"/>
            <a:ext cx="2514600" cy="62865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324600" y="914401"/>
            <a:ext cx="2514600" cy="3632597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9800EF2-6393-4A3B-8423-2CEA9830EEE6}" type="datetime1">
              <a:rPr lang="ru-RU" smtClean="0"/>
              <a:pPr>
                <a:defRPr/>
              </a:pPr>
              <a:t>25.01.2021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274CD3-2C5B-49DA-AC7F-3EB32A1FD604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4764881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3915025" y="2493169"/>
            <a:ext cx="452628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42957" y="4835567"/>
            <a:ext cx="143137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Содержимое 11"/>
          <p:cNvSpPr>
            <a:spLocks noGrp="1"/>
          </p:cNvSpPr>
          <p:nvPr>
            <p:ph sz="quarter" idx="1"/>
          </p:nvPr>
        </p:nvSpPr>
        <p:spPr>
          <a:xfrm>
            <a:off x="304800" y="228600"/>
            <a:ext cx="5715000" cy="428625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75642"/>
            <a:ext cx="8229600" cy="506016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1428750"/>
            <a:ext cx="8229600" cy="3202686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ru-RU" dirty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914400"/>
            <a:ext cx="8229600" cy="40005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728AF3-C9B3-44A1-8FE5-83DF2C84F60D}" type="datetime1">
              <a:rPr lang="ru-RU" smtClean="0"/>
              <a:pPr>
                <a:defRPr/>
              </a:pPr>
              <a:t>25.01.2021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46AEEE-A671-49B1-B845-611E27A2C42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4764881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42957" y="4835567"/>
            <a:ext cx="143137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57200" y="375642"/>
            <a:ext cx="182880" cy="51435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"/>
            <a:ext cx="8229600" cy="74295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914400"/>
            <a:ext cx="8229600" cy="3682746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00800" y="4767263"/>
            <a:ext cx="2289048" cy="27432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6CD8718A-AD94-4B0E-A70C-7FD267CFF094}" type="datetime1">
              <a:rPr lang="ru-RU" smtClean="0"/>
              <a:pPr>
                <a:defRPr/>
              </a:pPr>
              <a:t>25.01.2021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2898648" y="4767263"/>
            <a:ext cx="3505200" cy="27432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612648" y="4767263"/>
            <a:ext cx="1981200" cy="27432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B240B5FF-FE46-40DC-83BB-3A584B327FB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8" name="Прямая соединительная линия 27"/>
          <p:cNvSpPr>
            <a:spLocks noChangeShapeType="1"/>
          </p:cNvSpPr>
          <p:nvPr/>
        </p:nvSpPr>
        <p:spPr bwMode="auto">
          <a:xfrm>
            <a:off x="457200" y="4764881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457200" y="85725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442957" y="4835567"/>
            <a:ext cx="143137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ransition spd="slow">
    <p:push dir="u"/>
  </p:transition>
  <p:hf hdr="0" ftr="0" dt="0"/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microsoft.com/office/2007/relationships/hdphoto" Target="../media/hdphoto3.wdp"/><Relationship Id="rId3" Type="http://schemas.openxmlformats.org/officeDocument/2006/relationships/image" Target="../media/image17.png"/><Relationship Id="rId7" Type="http://schemas.microsoft.com/office/2007/relationships/hdphoto" Target="../media/hdphoto1.wdp"/><Relationship Id="rId12" Type="http://schemas.openxmlformats.org/officeDocument/2006/relationships/image" Target="../media/image24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11" Type="http://schemas.openxmlformats.org/officeDocument/2006/relationships/image" Target="../media/image23.png"/><Relationship Id="rId5" Type="http://schemas.openxmlformats.org/officeDocument/2006/relationships/image" Target="../media/image19.png"/><Relationship Id="rId15" Type="http://schemas.openxmlformats.org/officeDocument/2006/relationships/image" Target="../media/image5.png"/><Relationship Id="rId10" Type="http://schemas.microsoft.com/office/2007/relationships/hdphoto" Target="../media/hdphoto2.wdp"/><Relationship Id="rId4" Type="http://schemas.openxmlformats.org/officeDocument/2006/relationships/image" Target="../media/image18.png"/><Relationship Id="rId9" Type="http://schemas.openxmlformats.org/officeDocument/2006/relationships/image" Target="../media/image22.png"/><Relationship Id="rId14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1.png"/><Relationship Id="rId18" Type="http://schemas.openxmlformats.org/officeDocument/2006/relationships/image" Target="../media/image35.jpeg"/><Relationship Id="rId3" Type="http://schemas.openxmlformats.org/officeDocument/2006/relationships/image" Target="../media/image19.png"/><Relationship Id="rId7" Type="http://schemas.microsoft.com/office/2007/relationships/hdphoto" Target="../media/hdphoto5.wdp"/><Relationship Id="rId12" Type="http://schemas.openxmlformats.org/officeDocument/2006/relationships/image" Target="../media/image20.png"/><Relationship Id="rId17" Type="http://schemas.openxmlformats.org/officeDocument/2006/relationships/image" Target="../media/image34.jpeg"/><Relationship Id="rId2" Type="http://schemas.openxmlformats.org/officeDocument/2006/relationships/image" Target="../media/image26.jpeg"/><Relationship Id="rId16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11" Type="http://schemas.microsoft.com/office/2007/relationships/hdphoto" Target="../media/hdphoto6.wdp"/><Relationship Id="rId5" Type="http://schemas.microsoft.com/office/2007/relationships/hdphoto" Target="../media/hdphoto4.wdp"/><Relationship Id="rId15" Type="http://schemas.openxmlformats.org/officeDocument/2006/relationships/image" Target="../media/image32.jpeg"/><Relationship Id="rId10" Type="http://schemas.openxmlformats.org/officeDocument/2006/relationships/image" Target="../media/image30.png"/><Relationship Id="rId19" Type="http://schemas.openxmlformats.org/officeDocument/2006/relationships/image" Target="../media/image36.jpeg"/><Relationship Id="rId4" Type="http://schemas.openxmlformats.org/officeDocument/2006/relationships/image" Target="../media/image27.png"/><Relationship Id="rId9" Type="http://schemas.microsoft.com/office/2007/relationships/hdphoto" Target="../media/hdphoto1.wdp"/><Relationship Id="rId1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905152DD-7323-4B0A-BFE6-AF10144E9F6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15" b="9747"/>
          <a:stretch/>
        </p:blipFill>
        <p:spPr>
          <a:xfrm>
            <a:off x="0" y="390005"/>
            <a:ext cx="9144000" cy="4753495"/>
          </a:xfrm>
          <a:prstGeom prst="rect">
            <a:avLst/>
          </a:prstGeom>
        </p:spPr>
      </p:pic>
      <p:sp>
        <p:nvSpPr>
          <p:cNvPr id="16" name="Параллелограмм 15">
            <a:extLst>
              <a:ext uri="{FF2B5EF4-FFF2-40B4-BE49-F238E27FC236}">
                <a16:creationId xmlns:a16="http://schemas.microsoft.com/office/drawing/2014/main" id="{B507D1E8-69C9-4454-B6A4-889289321014}"/>
              </a:ext>
            </a:extLst>
          </p:cNvPr>
          <p:cNvSpPr/>
          <p:nvPr/>
        </p:nvSpPr>
        <p:spPr>
          <a:xfrm>
            <a:off x="1641987" y="1487605"/>
            <a:ext cx="5764391" cy="3655895"/>
          </a:xfrm>
          <a:prstGeom prst="parallelogram">
            <a:avLst>
              <a:gd name="adj" fmla="val 19083"/>
            </a:avLst>
          </a:prstGeom>
          <a:solidFill>
            <a:srgbClr val="026F57">
              <a:alpha val="8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 descr="Тех паспорт3.jpg"/>
          <p:cNvPicPr>
            <a:picLocks noChangeAspect="1"/>
          </p:cNvPicPr>
          <p:nvPr/>
        </p:nvPicPr>
        <p:blipFill>
          <a:blip r:embed="rId4" cstate="print"/>
          <a:srcRect l="1673" t="3681" b="67860"/>
          <a:stretch>
            <a:fillRect/>
          </a:stretch>
        </p:blipFill>
        <p:spPr>
          <a:xfrm>
            <a:off x="0" y="0"/>
            <a:ext cx="9144000" cy="148760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DCABF72-B2FD-48F4-97FB-640AB0FAF18F}"/>
              </a:ext>
            </a:extLst>
          </p:cNvPr>
          <p:cNvSpPr txBox="1"/>
          <p:nvPr/>
        </p:nvSpPr>
        <p:spPr>
          <a:xfrm>
            <a:off x="2153631" y="1607392"/>
            <a:ext cx="4741101" cy="2862322"/>
          </a:xfrm>
          <a:prstGeom prst="rect">
            <a:avLst/>
          </a:prstGeom>
          <a:noFill/>
          <a:scene3d>
            <a:camera prst="orthographicFront"/>
            <a:lightRig rig="brightRoom" dir="t"/>
          </a:scene3d>
          <a:sp3d prstMaterial="dkEdge"/>
        </p:spPr>
        <p:txBody>
          <a:bodyPr wrap="square" rtlCol="0">
            <a:spAutoFit/>
            <a:sp3d extrusionH="57150">
              <a:bevelT h="25400" prst="softRound"/>
            </a:sp3d>
          </a:bodyPr>
          <a:lstStyle/>
          <a:p>
            <a:pPr algn="ctr"/>
            <a:r>
              <a:rPr lang="ru-RU" sz="36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Roboto Medium" panose="020B0604020202020204" charset="0"/>
                <a:ea typeface="Roboto Medium" panose="020B0604020202020204" charset="0"/>
                <a:cs typeface="Roboto Medium" panose="020B0604020202020204" charset="0"/>
              </a:rPr>
              <a:t>О новых требованиях к кадастровой оценке объектов недвижимости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9AC4808-B7CF-45A0-8F51-2CBBF8C8FAA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769" y="-201160"/>
            <a:ext cx="5334462" cy="1889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905712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TextBox 137">
            <a:extLst>
              <a:ext uri="{FF2B5EF4-FFF2-40B4-BE49-F238E27FC236}">
                <a16:creationId xmlns:a16="http://schemas.microsoft.com/office/drawing/2014/main" id="{230D8CDF-75FB-4161-A1AB-024BF691CAE5}"/>
              </a:ext>
            </a:extLst>
          </p:cNvPr>
          <p:cNvSpPr txBox="1"/>
          <p:nvPr/>
        </p:nvSpPr>
        <p:spPr>
          <a:xfrm>
            <a:off x="2403991" y="3205457"/>
            <a:ext cx="35328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+mn-lt"/>
              </a:rPr>
              <a:t>Земли особо охраняемых </a:t>
            </a:r>
          </a:p>
          <a:p>
            <a:r>
              <a:rPr lang="ru-RU" sz="1400" dirty="0">
                <a:latin typeface="+mn-lt"/>
              </a:rPr>
              <a:t>территорий (27)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2F1A5BEB-2A61-4CF2-90A7-6A621C6D8D12}"/>
              </a:ext>
            </a:extLst>
          </p:cNvPr>
          <p:cNvSpPr/>
          <p:nvPr/>
        </p:nvSpPr>
        <p:spPr>
          <a:xfrm>
            <a:off x="0" y="0"/>
            <a:ext cx="9144000" cy="860088"/>
          </a:xfrm>
          <a:prstGeom prst="rect">
            <a:avLst/>
          </a:prstGeom>
          <a:solidFill>
            <a:srgbClr val="026F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35">
            <a:extLst>
              <a:ext uri="{FF2B5EF4-FFF2-40B4-BE49-F238E27FC236}">
                <a16:creationId xmlns:a16="http://schemas.microsoft.com/office/drawing/2014/main" id="{6FC39FDA-34E2-47E5-A718-8ED53F1182C0}"/>
              </a:ext>
            </a:extLst>
          </p:cNvPr>
          <p:cNvSpPr/>
          <p:nvPr/>
        </p:nvSpPr>
        <p:spPr>
          <a:xfrm>
            <a:off x="431928" y="151527"/>
            <a:ext cx="8223283" cy="584775"/>
          </a:xfrm>
          <a:custGeom>
            <a:avLst/>
            <a:gdLst>
              <a:gd name="connsiteX0" fmla="*/ 0 w 2368855"/>
              <a:gd name="connsiteY0" fmla="*/ 0 h 824513"/>
              <a:gd name="connsiteX1" fmla="*/ 2368855 w 2368855"/>
              <a:gd name="connsiteY1" fmla="*/ 0 h 824513"/>
              <a:gd name="connsiteX2" fmla="*/ 2368855 w 2368855"/>
              <a:gd name="connsiteY2" fmla="*/ 824513 h 824513"/>
              <a:gd name="connsiteX3" fmla="*/ 0 w 2368855"/>
              <a:gd name="connsiteY3" fmla="*/ 824513 h 824513"/>
              <a:gd name="connsiteX4" fmla="*/ 0 w 2368855"/>
              <a:gd name="connsiteY4" fmla="*/ 0 h 824513"/>
              <a:gd name="connsiteX0" fmla="*/ 2368855 w 2460295"/>
              <a:gd name="connsiteY0" fmla="*/ 0 h 824513"/>
              <a:gd name="connsiteX1" fmla="*/ 2368855 w 2460295"/>
              <a:gd name="connsiteY1" fmla="*/ 824513 h 824513"/>
              <a:gd name="connsiteX2" fmla="*/ 0 w 2460295"/>
              <a:gd name="connsiteY2" fmla="*/ 824513 h 824513"/>
              <a:gd name="connsiteX3" fmla="*/ 0 w 2460295"/>
              <a:gd name="connsiteY3" fmla="*/ 0 h 824513"/>
              <a:gd name="connsiteX4" fmla="*/ 2460295 w 2460295"/>
              <a:gd name="connsiteY4" fmla="*/ 91440 h 824513"/>
              <a:gd name="connsiteX0" fmla="*/ 2368855 w 2368855"/>
              <a:gd name="connsiteY0" fmla="*/ 7171 h 831684"/>
              <a:gd name="connsiteX1" fmla="*/ 2368855 w 2368855"/>
              <a:gd name="connsiteY1" fmla="*/ 831684 h 831684"/>
              <a:gd name="connsiteX2" fmla="*/ 0 w 2368855"/>
              <a:gd name="connsiteY2" fmla="*/ 831684 h 831684"/>
              <a:gd name="connsiteX3" fmla="*/ 0 w 2368855"/>
              <a:gd name="connsiteY3" fmla="*/ 7171 h 831684"/>
              <a:gd name="connsiteX4" fmla="*/ 2029989 w 2368855"/>
              <a:gd name="connsiteY4" fmla="*/ 0 h 831684"/>
              <a:gd name="connsiteX0" fmla="*/ 2359890 w 2368855"/>
              <a:gd name="connsiteY0" fmla="*/ 231288 h 831684"/>
              <a:gd name="connsiteX1" fmla="*/ 2368855 w 2368855"/>
              <a:gd name="connsiteY1" fmla="*/ 831684 h 831684"/>
              <a:gd name="connsiteX2" fmla="*/ 0 w 2368855"/>
              <a:gd name="connsiteY2" fmla="*/ 831684 h 831684"/>
              <a:gd name="connsiteX3" fmla="*/ 0 w 2368855"/>
              <a:gd name="connsiteY3" fmla="*/ 7171 h 831684"/>
              <a:gd name="connsiteX4" fmla="*/ 2029989 w 2368855"/>
              <a:gd name="connsiteY4" fmla="*/ 0 h 831684"/>
              <a:gd name="connsiteX0" fmla="*/ 2359890 w 2368855"/>
              <a:gd name="connsiteY0" fmla="*/ 285076 h 831684"/>
              <a:gd name="connsiteX1" fmla="*/ 2368855 w 2368855"/>
              <a:gd name="connsiteY1" fmla="*/ 831684 h 831684"/>
              <a:gd name="connsiteX2" fmla="*/ 0 w 2368855"/>
              <a:gd name="connsiteY2" fmla="*/ 831684 h 831684"/>
              <a:gd name="connsiteX3" fmla="*/ 0 w 2368855"/>
              <a:gd name="connsiteY3" fmla="*/ 7171 h 831684"/>
              <a:gd name="connsiteX4" fmla="*/ 2029989 w 2368855"/>
              <a:gd name="connsiteY4" fmla="*/ 0 h 831684"/>
              <a:gd name="connsiteX0" fmla="*/ 2369273 w 2369273"/>
              <a:gd name="connsiteY0" fmla="*/ 285076 h 831684"/>
              <a:gd name="connsiteX1" fmla="*/ 2368855 w 2369273"/>
              <a:gd name="connsiteY1" fmla="*/ 831684 h 831684"/>
              <a:gd name="connsiteX2" fmla="*/ 0 w 2369273"/>
              <a:gd name="connsiteY2" fmla="*/ 831684 h 831684"/>
              <a:gd name="connsiteX3" fmla="*/ 0 w 2369273"/>
              <a:gd name="connsiteY3" fmla="*/ 7171 h 831684"/>
              <a:gd name="connsiteX4" fmla="*/ 2029989 w 2369273"/>
              <a:gd name="connsiteY4" fmla="*/ 0 h 831684"/>
              <a:gd name="connsiteX0" fmla="*/ 2369273 w 2369273"/>
              <a:gd name="connsiteY0" fmla="*/ 277904 h 824512"/>
              <a:gd name="connsiteX1" fmla="*/ 2368855 w 2369273"/>
              <a:gd name="connsiteY1" fmla="*/ 824512 h 824512"/>
              <a:gd name="connsiteX2" fmla="*/ 0 w 2369273"/>
              <a:gd name="connsiteY2" fmla="*/ 824512 h 824512"/>
              <a:gd name="connsiteX3" fmla="*/ 0 w 2369273"/>
              <a:gd name="connsiteY3" fmla="*/ -1 h 824512"/>
              <a:gd name="connsiteX4" fmla="*/ 2277514 w 2369273"/>
              <a:gd name="connsiteY4" fmla="*/ 5918 h 824512"/>
              <a:gd name="connsiteX0" fmla="*/ 2369273 w 2369273"/>
              <a:gd name="connsiteY0" fmla="*/ 448535 h 824513"/>
              <a:gd name="connsiteX1" fmla="*/ 2368855 w 2369273"/>
              <a:gd name="connsiteY1" fmla="*/ 824513 h 824513"/>
              <a:gd name="connsiteX2" fmla="*/ 0 w 2369273"/>
              <a:gd name="connsiteY2" fmla="*/ 824513 h 824513"/>
              <a:gd name="connsiteX3" fmla="*/ 0 w 2369273"/>
              <a:gd name="connsiteY3" fmla="*/ 0 h 824513"/>
              <a:gd name="connsiteX4" fmla="*/ 2277514 w 2369273"/>
              <a:gd name="connsiteY4" fmla="*/ 5919 h 824513"/>
              <a:gd name="connsiteX0" fmla="*/ 2369273 w 2369273"/>
              <a:gd name="connsiteY0" fmla="*/ 391659 h 824513"/>
              <a:gd name="connsiteX1" fmla="*/ 2368855 w 2369273"/>
              <a:gd name="connsiteY1" fmla="*/ 824513 h 824513"/>
              <a:gd name="connsiteX2" fmla="*/ 0 w 2369273"/>
              <a:gd name="connsiteY2" fmla="*/ 824513 h 824513"/>
              <a:gd name="connsiteX3" fmla="*/ 0 w 2369273"/>
              <a:gd name="connsiteY3" fmla="*/ 0 h 824513"/>
              <a:gd name="connsiteX4" fmla="*/ 2277514 w 2369273"/>
              <a:gd name="connsiteY4" fmla="*/ 5919 h 824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69273" h="824513">
                <a:moveTo>
                  <a:pt x="2369273" y="391659"/>
                </a:moveTo>
                <a:cubicBezTo>
                  <a:pt x="2369134" y="573862"/>
                  <a:pt x="2368994" y="642310"/>
                  <a:pt x="2368855" y="824513"/>
                </a:cubicBezTo>
                <a:lnTo>
                  <a:pt x="0" y="824513"/>
                </a:lnTo>
                <a:lnTo>
                  <a:pt x="0" y="0"/>
                </a:lnTo>
                <a:lnTo>
                  <a:pt x="2277514" y="5919"/>
                </a:lnTo>
              </a:path>
            </a:pathLst>
          </a:custGeom>
          <a:noFill/>
          <a:ln w="38100">
            <a:solidFill>
              <a:srgbClr val="FFFB3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FD723B33-7FD0-4325-8154-AF65ED8E085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8030" y="-23137"/>
            <a:ext cx="437449" cy="382237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488790" y="98063"/>
            <a:ext cx="79392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+mn-lt"/>
                <a:ea typeface="Roboto" pitchFamily="2" charset="0"/>
                <a:cs typeface="Times New Roman" panose="02020603050405020304" pitchFamily="18" charset="0"/>
              </a:rPr>
              <a:t>КОЛИЧЕСТВО ОЦЕНЕННЫХ ОБЪЕКТОВ НЕДВИЖИМОСТИ</a:t>
            </a:r>
          </a:p>
          <a:p>
            <a:pPr algn="ctr"/>
            <a:r>
              <a:rPr lang="ru-RU" sz="2000" b="1" dirty="0">
                <a:solidFill>
                  <a:schemeClr val="bg1"/>
                </a:solidFill>
                <a:latin typeface="+mn-lt"/>
                <a:ea typeface="Roboto" pitchFamily="2" charset="0"/>
                <a:cs typeface="Times New Roman" panose="02020603050405020304" pitchFamily="18" charset="0"/>
              </a:rPr>
              <a:t>В ГОРОДЕ НОВОРОССИЙСК</a:t>
            </a:r>
            <a:endParaRPr lang="ru-RU" sz="2000" b="1" dirty="0">
              <a:solidFill>
                <a:schemeClr val="bg1"/>
              </a:solidFill>
              <a:latin typeface="+mn-lt"/>
              <a:ea typeface="Roboto" pitchFamily="2" charset="0"/>
              <a:cs typeface="Roboto Medium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8F205E4-32A3-4B77-95B7-873A96908216}"/>
              </a:ext>
            </a:extLst>
          </p:cNvPr>
          <p:cNvSpPr txBox="1"/>
          <p:nvPr/>
        </p:nvSpPr>
        <p:spPr>
          <a:xfrm>
            <a:off x="331660" y="1218509"/>
            <a:ext cx="1642683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rgbClr val="026F57"/>
                </a:solidFill>
                <a:latin typeface="+mn-lt"/>
              </a:rPr>
              <a:t>2018</a:t>
            </a:r>
          </a:p>
          <a:p>
            <a:pPr algn="ctr"/>
            <a:r>
              <a:rPr lang="ru-RU" sz="1400" dirty="0">
                <a:latin typeface="+mn-lt"/>
              </a:rPr>
              <a:t>292 090 объектов</a:t>
            </a: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E10E0F08-C3B8-40BD-B367-F5ED11AD657C}"/>
              </a:ext>
            </a:extLst>
          </p:cNvPr>
          <p:cNvSpPr txBox="1"/>
          <p:nvPr/>
        </p:nvSpPr>
        <p:spPr>
          <a:xfrm>
            <a:off x="331661" y="2634354"/>
            <a:ext cx="164268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rgbClr val="026F57"/>
                </a:solidFill>
                <a:latin typeface="+mn-lt"/>
              </a:rPr>
              <a:t>2019</a:t>
            </a:r>
          </a:p>
          <a:p>
            <a:pPr algn="ctr"/>
            <a:r>
              <a:rPr lang="ru-RU" sz="1400" dirty="0">
                <a:latin typeface="+mn-lt"/>
              </a:rPr>
              <a:t>28 507 объектов</a:t>
            </a: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2CBE6988-D5D5-487F-9671-ADE533408A49}"/>
              </a:ext>
            </a:extLst>
          </p:cNvPr>
          <p:cNvSpPr txBox="1"/>
          <p:nvPr/>
        </p:nvSpPr>
        <p:spPr>
          <a:xfrm>
            <a:off x="331660" y="3919516"/>
            <a:ext cx="164268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rgbClr val="026F57"/>
                </a:solidFill>
                <a:latin typeface="+mn-lt"/>
              </a:rPr>
              <a:t>2020</a:t>
            </a:r>
          </a:p>
          <a:p>
            <a:pPr algn="ctr"/>
            <a:r>
              <a:rPr lang="ru-RU" sz="1400" dirty="0">
                <a:latin typeface="+mn-lt"/>
              </a:rPr>
              <a:t>91 171 объект</a:t>
            </a: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ED3F6D3C-0571-488F-833F-81F5AC35F131}"/>
              </a:ext>
            </a:extLst>
          </p:cNvPr>
          <p:cNvSpPr/>
          <p:nvPr/>
        </p:nvSpPr>
        <p:spPr>
          <a:xfrm>
            <a:off x="2354783" y="1505119"/>
            <a:ext cx="5955738" cy="303557"/>
          </a:xfrm>
          <a:prstGeom prst="rect">
            <a:avLst/>
          </a:prstGeom>
          <a:solidFill>
            <a:srgbClr val="3296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B308A0ED-CAE6-4B9D-A0F2-B84E1A1094DB}"/>
              </a:ext>
            </a:extLst>
          </p:cNvPr>
          <p:cNvSpPr/>
          <p:nvPr/>
        </p:nvSpPr>
        <p:spPr>
          <a:xfrm>
            <a:off x="2256367" y="1505119"/>
            <a:ext cx="98416" cy="303557"/>
          </a:xfrm>
          <a:prstGeom prst="rect">
            <a:avLst/>
          </a:prstGeom>
          <a:solidFill>
            <a:srgbClr val="026F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A92DFDD-2AC3-4E03-BFFD-5C427C4D8BB4}"/>
              </a:ext>
            </a:extLst>
          </p:cNvPr>
          <p:cNvSpPr txBox="1"/>
          <p:nvPr/>
        </p:nvSpPr>
        <p:spPr>
          <a:xfrm>
            <a:off x="2305575" y="980177"/>
            <a:ext cx="26687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+mn-lt"/>
              </a:rPr>
              <a:t>Земли лесного фонда (231)</a:t>
            </a:r>
          </a:p>
        </p:txBody>
      </p:sp>
      <p:cxnSp>
        <p:nvCxnSpPr>
          <p:cNvPr id="118" name="Shape 129">
            <a:extLst>
              <a:ext uri="{FF2B5EF4-FFF2-40B4-BE49-F238E27FC236}">
                <a16:creationId xmlns:a16="http://schemas.microsoft.com/office/drawing/2014/main" id="{DCB5762C-B55F-4F34-BB5B-3C1DFE81F99F}"/>
              </a:ext>
            </a:extLst>
          </p:cNvPr>
          <p:cNvCxnSpPr>
            <a:cxnSpLocks/>
            <a:stCxn id="28" idx="0"/>
          </p:cNvCxnSpPr>
          <p:nvPr/>
        </p:nvCxnSpPr>
        <p:spPr>
          <a:xfrm flipV="1">
            <a:off x="2305575" y="1147629"/>
            <a:ext cx="0" cy="35749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122" name="Shape 129">
            <a:extLst>
              <a:ext uri="{FF2B5EF4-FFF2-40B4-BE49-F238E27FC236}">
                <a16:creationId xmlns:a16="http://schemas.microsoft.com/office/drawing/2014/main" id="{40870028-8A44-46F3-B684-7D11E3D9FB39}"/>
              </a:ext>
            </a:extLst>
          </p:cNvPr>
          <p:cNvCxnSpPr>
            <a:cxnSpLocks/>
          </p:cNvCxnSpPr>
          <p:nvPr/>
        </p:nvCxnSpPr>
        <p:spPr>
          <a:xfrm flipV="1">
            <a:off x="5332652" y="1148081"/>
            <a:ext cx="0" cy="35749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oval" w="med" len="med"/>
          </a:ln>
        </p:spPr>
      </p:cxnSp>
      <p:sp>
        <p:nvSpPr>
          <p:cNvPr id="123" name="TextBox 122">
            <a:extLst>
              <a:ext uri="{FF2B5EF4-FFF2-40B4-BE49-F238E27FC236}">
                <a16:creationId xmlns:a16="http://schemas.microsoft.com/office/drawing/2014/main" id="{A5AAE41E-B220-4D5D-88A7-1348CF393225}"/>
              </a:ext>
            </a:extLst>
          </p:cNvPr>
          <p:cNvSpPr txBox="1"/>
          <p:nvPr/>
        </p:nvSpPr>
        <p:spPr>
          <a:xfrm>
            <a:off x="5332652" y="880634"/>
            <a:ext cx="35328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+mn-lt"/>
              </a:rPr>
              <a:t>Объекты капитального строительства</a:t>
            </a:r>
          </a:p>
          <a:p>
            <a:r>
              <a:rPr lang="ru-RU" sz="1400" dirty="0">
                <a:latin typeface="+mn-lt"/>
              </a:rPr>
              <a:t>(291 859)</a:t>
            </a:r>
          </a:p>
        </p:txBody>
      </p:sp>
      <p:sp>
        <p:nvSpPr>
          <p:cNvPr id="124" name="Прямоугольник 123">
            <a:extLst>
              <a:ext uri="{FF2B5EF4-FFF2-40B4-BE49-F238E27FC236}">
                <a16:creationId xmlns:a16="http://schemas.microsoft.com/office/drawing/2014/main" id="{EA3F3C0E-6F5C-42E3-AA5C-C06E3F2A1285}"/>
              </a:ext>
            </a:extLst>
          </p:cNvPr>
          <p:cNvSpPr/>
          <p:nvPr/>
        </p:nvSpPr>
        <p:spPr>
          <a:xfrm>
            <a:off x="2453199" y="2822116"/>
            <a:ext cx="4286808" cy="300148"/>
          </a:xfrm>
          <a:prstGeom prst="rect">
            <a:avLst/>
          </a:prstGeom>
          <a:solidFill>
            <a:srgbClr val="3296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5" name="Прямоугольник 124">
            <a:extLst>
              <a:ext uri="{FF2B5EF4-FFF2-40B4-BE49-F238E27FC236}">
                <a16:creationId xmlns:a16="http://schemas.microsoft.com/office/drawing/2014/main" id="{2F49CBD1-7622-40F6-ADE7-7B0B2BE9283C}"/>
              </a:ext>
            </a:extLst>
          </p:cNvPr>
          <p:cNvSpPr/>
          <p:nvPr/>
        </p:nvSpPr>
        <p:spPr>
          <a:xfrm>
            <a:off x="2256367" y="2822116"/>
            <a:ext cx="98416" cy="301076"/>
          </a:xfrm>
          <a:prstGeom prst="rect">
            <a:avLst/>
          </a:prstGeom>
          <a:solidFill>
            <a:srgbClr val="014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1F35EF9E-D9B4-4342-9E3D-68C9D4C0006E}"/>
              </a:ext>
            </a:extLst>
          </p:cNvPr>
          <p:cNvSpPr txBox="1"/>
          <p:nvPr/>
        </p:nvSpPr>
        <p:spPr>
          <a:xfrm>
            <a:off x="2305575" y="2295228"/>
            <a:ext cx="2668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+mn-lt"/>
              </a:rPr>
              <a:t>Земли промышленности</a:t>
            </a:r>
          </a:p>
          <a:p>
            <a:r>
              <a:rPr lang="ru-RU" sz="1400" dirty="0">
                <a:latin typeface="+mn-lt"/>
              </a:rPr>
              <a:t>(241)</a:t>
            </a:r>
          </a:p>
        </p:txBody>
      </p:sp>
      <p:cxnSp>
        <p:nvCxnSpPr>
          <p:cNvPr id="130" name="Shape 129">
            <a:extLst>
              <a:ext uri="{FF2B5EF4-FFF2-40B4-BE49-F238E27FC236}">
                <a16:creationId xmlns:a16="http://schemas.microsoft.com/office/drawing/2014/main" id="{9F52A5A8-B6AC-4ED5-97D1-A562C4E57E07}"/>
              </a:ext>
            </a:extLst>
          </p:cNvPr>
          <p:cNvCxnSpPr>
            <a:cxnSpLocks/>
            <a:stCxn id="125" idx="0"/>
          </p:cNvCxnSpPr>
          <p:nvPr/>
        </p:nvCxnSpPr>
        <p:spPr>
          <a:xfrm flipV="1">
            <a:off x="2305575" y="2464626"/>
            <a:ext cx="0" cy="35749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oval" w="med" len="med"/>
          </a:ln>
        </p:spPr>
      </p:cxnSp>
      <p:sp>
        <p:nvSpPr>
          <p:cNvPr id="131" name="TextBox 130">
            <a:extLst>
              <a:ext uri="{FF2B5EF4-FFF2-40B4-BE49-F238E27FC236}">
                <a16:creationId xmlns:a16="http://schemas.microsoft.com/office/drawing/2014/main" id="{D32A7902-13BA-43DD-B1AD-BCBC44842A82}"/>
              </a:ext>
            </a:extLst>
          </p:cNvPr>
          <p:cNvSpPr txBox="1"/>
          <p:nvPr/>
        </p:nvSpPr>
        <p:spPr>
          <a:xfrm>
            <a:off x="4782848" y="2250399"/>
            <a:ext cx="35328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+mn-lt"/>
              </a:rPr>
              <a:t>Земли сельскохозяйственного </a:t>
            </a:r>
          </a:p>
          <a:p>
            <a:r>
              <a:rPr lang="ru-RU" sz="1400" dirty="0">
                <a:latin typeface="+mn-lt"/>
              </a:rPr>
              <a:t>назначения (291 859)</a:t>
            </a:r>
          </a:p>
        </p:txBody>
      </p:sp>
      <p:cxnSp>
        <p:nvCxnSpPr>
          <p:cNvPr id="136" name="Shape 129">
            <a:extLst>
              <a:ext uri="{FF2B5EF4-FFF2-40B4-BE49-F238E27FC236}">
                <a16:creationId xmlns:a16="http://schemas.microsoft.com/office/drawing/2014/main" id="{9724FE48-E5F8-4AA1-BDF7-7F0B822FDA96}"/>
              </a:ext>
            </a:extLst>
          </p:cNvPr>
          <p:cNvCxnSpPr>
            <a:cxnSpLocks/>
          </p:cNvCxnSpPr>
          <p:nvPr/>
        </p:nvCxnSpPr>
        <p:spPr>
          <a:xfrm>
            <a:off x="2403991" y="3123191"/>
            <a:ext cx="0" cy="35749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oval" w="med" len="med"/>
          </a:ln>
        </p:spPr>
      </p:cxnSp>
      <p:sp>
        <p:nvSpPr>
          <p:cNvPr id="140" name="Прямоугольник 139">
            <a:extLst>
              <a:ext uri="{FF2B5EF4-FFF2-40B4-BE49-F238E27FC236}">
                <a16:creationId xmlns:a16="http://schemas.microsoft.com/office/drawing/2014/main" id="{9FFE7CE9-92B7-4464-A9EE-206555456D3E}"/>
              </a:ext>
            </a:extLst>
          </p:cNvPr>
          <p:cNvSpPr/>
          <p:nvPr/>
        </p:nvSpPr>
        <p:spPr>
          <a:xfrm>
            <a:off x="2354783" y="2823044"/>
            <a:ext cx="98416" cy="300148"/>
          </a:xfrm>
          <a:prstGeom prst="rect">
            <a:avLst/>
          </a:prstGeom>
          <a:solidFill>
            <a:srgbClr val="026F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41" name="Shape 129">
            <a:extLst>
              <a:ext uri="{FF2B5EF4-FFF2-40B4-BE49-F238E27FC236}">
                <a16:creationId xmlns:a16="http://schemas.microsoft.com/office/drawing/2014/main" id="{8AE3B250-804F-48AC-9C56-85AD3B7BAA25}"/>
              </a:ext>
            </a:extLst>
          </p:cNvPr>
          <p:cNvCxnSpPr>
            <a:cxnSpLocks/>
          </p:cNvCxnSpPr>
          <p:nvPr/>
        </p:nvCxnSpPr>
        <p:spPr>
          <a:xfrm flipV="1">
            <a:off x="4757555" y="2462680"/>
            <a:ext cx="0" cy="35749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oval" w="med" len="med"/>
          </a:ln>
        </p:spPr>
      </p:cxnSp>
      <p:sp>
        <p:nvSpPr>
          <p:cNvPr id="142" name="Прямоугольник 141">
            <a:extLst>
              <a:ext uri="{FF2B5EF4-FFF2-40B4-BE49-F238E27FC236}">
                <a16:creationId xmlns:a16="http://schemas.microsoft.com/office/drawing/2014/main" id="{5C707443-3B18-4743-9276-6940B87C231A}"/>
              </a:ext>
            </a:extLst>
          </p:cNvPr>
          <p:cNvSpPr/>
          <p:nvPr/>
        </p:nvSpPr>
        <p:spPr>
          <a:xfrm>
            <a:off x="6740007" y="2821631"/>
            <a:ext cx="1570513" cy="300633"/>
          </a:xfrm>
          <a:prstGeom prst="rect">
            <a:avLst/>
          </a:prstGeom>
          <a:solidFill>
            <a:srgbClr val="6AAE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3" name="TextBox 142">
            <a:extLst>
              <a:ext uri="{FF2B5EF4-FFF2-40B4-BE49-F238E27FC236}">
                <a16:creationId xmlns:a16="http://schemas.microsoft.com/office/drawing/2014/main" id="{B61590F0-1D4F-42D1-992B-52E9FC4BE206}"/>
              </a:ext>
            </a:extLst>
          </p:cNvPr>
          <p:cNvSpPr txBox="1"/>
          <p:nvPr/>
        </p:nvSpPr>
        <p:spPr>
          <a:xfrm>
            <a:off x="5193434" y="3308107"/>
            <a:ext cx="22753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dirty="0">
                <a:latin typeface="+mn-lt"/>
              </a:rPr>
              <a:t>Сооружения (7 792)</a:t>
            </a:r>
          </a:p>
        </p:txBody>
      </p:sp>
      <p:cxnSp>
        <p:nvCxnSpPr>
          <p:cNvPr id="144" name="Shape 129">
            <a:extLst>
              <a:ext uri="{FF2B5EF4-FFF2-40B4-BE49-F238E27FC236}">
                <a16:creationId xmlns:a16="http://schemas.microsoft.com/office/drawing/2014/main" id="{758DD40E-0E5C-48E3-8F5D-FB3152B91FAA}"/>
              </a:ext>
            </a:extLst>
          </p:cNvPr>
          <p:cNvCxnSpPr>
            <a:cxnSpLocks/>
          </p:cNvCxnSpPr>
          <p:nvPr/>
        </p:nvCxnSpPr>
        <p:spPr>
          <a:xfrm>
            <a:off x="7468828" y="3123191"/>
            <a:ext cx="0" cy="35749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oval" w="med" len="med"/>
          </a:ln>
        </p:spPr>
      </p:cxnSp>
      <p:sp>
        <p:nvSpPr>
          <p:cNvPr id="145" name="TextBox 144">
            <a:extLst>
              <a:ext uri="{FF2B5EF4-FFF2-40B4-BE49-F238E27FC236}">
                <a16:creationId xmlns:a16="http://schemas.microsoft.com/office/drawing/2014/main" id="{A1E0A0FE-E710-4DAC-A852-2EBC994D8B89}"/>
              </a:ext>
            </a:extLst>
          </p:cNvPr>
          <p:cNvSpPr txBox="1"/>
          <p:nvPr/>
        </p:nvSpPr>
        <p:spPr>
          <a:xfrm>
            <a:off x="3936007" y="4634291"/>
            <a:ext cx="35328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+mn-lt"/>
              </a:rPr>
              <a:t>Земли населенных пунктов (91 171)</a:t>
            </a:r>
          </a:p>
        </p:txBody>
      </p:sp>
      <p:sp>
        <p:nvSpPr>
          <p:cNvPr id="154" name="Прямоугольник 153">
            <a:extLst>
              <a:ext uri="{FF2B5EF4-FFF2-40B4-BE49-F238E27FC236}">
                <a16:creationId xmlns:a16="http://schemas.microsoft.com/office/drawing/2014/main" id="{D25F8C06-7D4B-4BBC-9703-11594D214C73}"/>
              </a:ext>
            </a:extLst>
          </p:cNvPr>
          <p:cNvSpPr/>
          <p:nvPr/>
        </p:nvSpPr>
        <p:spPr>
          <a:xfrm>
            <a:off x="2256367" y="4138391"/>
            <a:ext cx="6048027" cy="303557"/>
          </a:xfrm>
          <a:prstGeom prst="rect">
            <a:avLst/>
          </a:prstGeom>
          <a:solidFill>
            <a:srgbClr val="3296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56" name="Shape 129">
            <a:extLst>
              <a:ext uri="{FF2B5EF4-FFF2-40B4-BE49-F238E27FC236}">
                <a16:creationId xmlns:a16="http://schemas.microsoft.com/office/drawing/2014/main" id="{5899388C-C0A5-4128-A735-1F33494A1E9A}"/>
              </a:ext>
            </a:extLst>
          </p:cNvPr>
          <p:cNvCxnSpPr>
            <a:cxnSpLocks/>
          </p:cNvCxnSpPr>
          <p:nvPr/>
        </p:nvCxnSpPr>
        <p:spPr>
          <a:xfrm>
            <a:off x="3936007" y="4439951"/>
            <a:ext cx="0" cy="35749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oval" w="med" len="med"/>
          </a:ln>
        </p:spPr>
      </p:cxnSp>
      <p:sp>
        <p:nvSpPr>
          <p:cNvPr id="229" name="TextBox 228">
            <a:extLst>
              <a:ext uri="{FF2B5EF4-FFF2-40B4-BE49-F238E27FC236}">
                <a16:creationId xmlns:a16="http://schemas.microsoft.com/office/drawing/2014/main" id="{76411048-5073-4DF2-9861-7BE4F4BF7814}"/>
              </a:ext>
            </a:extLst>
          </p:cNvPr>
          <p:cNvSpPr txBox="1"/>
          <p:nvPr/>
        </p:nvSpPr>
        <p:spPr>
          <a:xfrm>
            <a:off x="2169922" y="1541675"/>
            <a:ext cx="82442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solidFill>
                  <a:schemeClr val="bg1"/>
                </a:solidFill>
                <a:latin typeface="+mn-lt"/>
              </a:rPr>
              <a:t>1%</a:t>
            </a:r>
          </a:p>
        </p:txBody>
      </p:sp>
      <p:sp>
        <p:nvSpPr>
          <p:cNvPr id="157" name="TextBox 156">
            <a:extLst>
              <a:ext uri="{FF2B5EF4-FFF2-40B4-BE49-F238E27FC236}">
                <a16:creationId xmlns:a16="http://schemas.microsoft.com/office/drawing/2014/main" id="{AC4170EC-F1C2-45B3-8C5A-BC595F4AC31E}"/>
              </a:ext>
            </a:extLst>
          </p:cNvPr>
          <p:cNvSpPr txBox="1"/>
          <p:nvPr/>
        </p:nvSpPr>
        <p:spPr>
          <a:xfrm>
            <a:off x="5193434" y="1534013"/>
            <a:ext cx="82442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solidFill>
                  <a:schemeClr val="bg1"/>
                </a:solidFill>
                <a:latin typeface="+mn-lt"/>
              </a:rPr>
              <a:t>99%</a:t>
            </a:r>
          </a:p>
        </p:txBody>
      </p:sp>
      <p:sp>
        <p:nvSpPr>
          <p:cNvPr id="158" name="TextBox 157">
            <a:extLst>
              <a:ext uri="{FF2B5EF4-FFF2-40B4-BE49-F238E27FC236}">
                <a16:creationId xmlns:a16="http://schemas.microsoft.com/office/drawing/2014/main" id="{2A5288AE-6BCC-402E-8B62-64942404273F}"/>
              </a:ext>
            </a:extLst>
          </p:cNvPr>
          <p:cNvSpPr txBox="1"/>
          <p:nvPr/>
        </p:nvSpPr>
        <p:spPr>
          <a:xfrm>
            <a:off x="4782848" y="3384838"/>
            <a:ext cx="82442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solidFill>
                  <a:schemeClr val="bg1"/>
                </a:solidFill>
                <a:latin typeface="+mn-lt"/>
              </a:rPr>
              <a:t>99%</a:t>
            </a:r>
          </a:p>
        </p:txBody>
      </p:sp>
      <p:sp>
        <p:nvSpPr>
          <p:cNvPr id="159" name="TextBox 158">
            <a:extLst>
              <a:ext uri="{FF2B5EF4-FFF2-40B4-BE49-F238E27FC236}">
                <a16:creationId xmlns:a16="http://schemas.microsoft.com/office/drawing/2014/main" id="{8EF37BD9-D181-4E2B-A58B-07AFAE6EF40F}"/>
              </a:ext>
            </a:extLst>
          </p:cNvPr>
          <p:cNvSpPr txBox="1"/>
          <p:nvPr/>
        </p:nvSpPr>
        <p:spPr>
          <a:xfrm>
            <a:off x="2169922" y="2841009"/>
            <a:ext cx="82442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solidFill>
                  <a:schemeClr val="bg1"/>
                </a:solidFill>
                <a:latin typeface="+mn-lt"/>
              </a:rPr>
              <a:t>1%</a:t>
            </a:r>
          </a:p>
        </p:txBody>
      </p:sp>
      <p:sp>
        <p:nvSpPr>
          <p:cNvPr id="160" name="TextBox 159">
            <a:extLst>
              <a:ext uri="{FF2B5EF4-FFF2-40B4-BE49-F238E27FC236}">
                <a16:creationId xmlns:a16="http://schemas.microsoft.com/office/drawing/2014/main" id="{7806E724-DDEF-400E-A360-B7B51367E2B6}"/>
              </a:ext>
            </a:extLst>
          </p:cNvPr>
          <p:cNvSpPr txBox="1"/>
          <p:nvPr/>
        </p:nvSpPr>
        <p:spPr>
          <a:xfrm>
            <a:off x="4606025" y="2836351"/>
            <a:ext cx="82442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solidFill>
                  <a:schemeClr val="bg1"/>
                </a:solidFill>
                <a:latin typeface="+mn-lt"/>
              </a:rPr>
              <a:t>72%</a:t>
            </a:r>
          </a:p>
        </p:txBody>
      </p:sp>
      <p:sp>
        <p:nvSpPr>
          <p:cNvPr id="164" name="TextBox 163">
            <a:extLst>
              <a:ext uri="{FF2B5EF4-FFF2-40B4-BE49-F238E27FC236}">
                <a16:creationId xmlns:a16="http://schemas.microsoft.com/office/drawing/2014/main" id="{CC475E22-8380-4E83-8228-8A76DB20DC03}"/>
              </a:ext>
            </a:extLst>
          </p:cNvPr>
          <p:cNvSpPr txBox="1"/>
          <p:nvPr/>
        </p:nvSpPr>
        <p:spPr>
          <a:xfrm>
            <a:off x="7281155" y="2856142"/>
            <a:ext cx="82442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solidFill>
                  <a:schemeClr val="bg1"/>
                </a:solidFill>
                <a:latin typeface="+mn-lt"/>
              </a:rPr>
              <a:t>27%</a:t>
            </a:r>
          </a:p>
        </p:txBody>
      </p:sp>
      <p:sp>
        <p:nvSpPr>
          <p:cNvPr id="166" name="TextBox 165">
            <a:extLst>
              <a:ext uri="{FF2B5EF4-FFF2-40B4-BE49-F238E27FC236}">
                <a16:creationId xmlns:a16="http://schemas.microsoft.com/office/drawing/2014/main" id="{AE955034-2B33-4265-91BA-F5CBF3849F27}"/>
              </a:ext>
            </a:extLst>
          </p:cNvPr>
          <p:cNvSpPr txBox="1"/>
          <p:nvPr/>
        </p:nvSpPr>
        <p:spPr>
          <a:xfrm>
            <a:off x="5040388" y="4165658"/>
            <a:ext cx="82442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solidFill>
                  <a:schemeClr val="bg1"/>
                </a:solidFill>
                <a:latin typeface="+mn-lt"/>
              </a:rPr>
              <a:t>100%</a:t>
            </a:r>
          </a:p>
        </p:txBody>
      </p:sp>
    </p:spTree>
    <p:extLst>
      <p:ext uri="{BB962C8B-B14F-4D97-AF65-F5344CB8AC3E}">
        <p14:creationId xmlns:p14="http://schemas.microsoft.com/office/powerpoint/2010/main" val="2700875988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1" name="Группа 240">
            <a:extLst>
              <a:ext uri="{FF2B5EF4-FFF2-40B4-BE49-F238E27FC236}">
                <a16:creationId xmlns:a16="http://schemas.microsoft.com/office/drawing/2014/main" id="{B07267BA-EC27-412E-93AE-96F4BDB36238}"/>
              </a:ext>
            </a:extLst>
          </p:cNvPr>
          <p:cNvGrpSpPr/>
          <p:nvPr/>
        </p:nvGrpSpPr>
        <p:grpSpPr>
          <a:xfrm flipH="1">
            <a:off x="1267068" y="3128621"/>
            <a:ext cx="1955534" cy="1162251"/>
            <a:chOff x="6083121" y="1820570"/>
            <a:chExt cx="1955534" cy="979162"/>
          </a:xfrm>
        </p:grpSpPr>
        <p:cxnSp>
          <p:nvCxnSpPr>
            <p:cNvPr id="242" name="Прямая со стрелкой 241">
              <a:extLst>
                <a:ext uri="{FF2B5EF4-FFF2-40B4-BE49-F238E27FC236}">
                  <a16:creationId xmlns:a16="http://schemas.microsoft.com/office/drawing/2014/main" id="{E6FAB71D-982F-478B-BF56-B36867801310}"/>
                </a:ext>
              </a:extLst>
            </p:cNvPr>
            <p:cNvCxnSpPr>
              <a:cxnSpLocks/>
            </p:cNvCxnSpPr>
            <p:nvPr/>
          </p:nvCxnSpPr>
          <p:spPr>
            <a:xfrm>
              <a:off x="6083121" y="2799731"/>
              <a:ext cx="1420051" cy="0"/>
            </a:xfrm>
            <a:prstGeom prst="straightConnector1">
              <a:avLst/>
            </a:prstGeom>
            <a:ln w="38100">
              <a:solidFill>
                <a:srgbClr val="9D9D9C"/>
              </a:solidFill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3" name="Дуга 242">
              <a:extLst>
                <a:ext uri="{FF2B5EF4-FFF2-40B4-BE49-F238E27FC236}">
                  <a16:creationId xmlns:a16="http://schemas.microsoft.com/office/drawing/2014/main" id="{BD41D5F3-23A9-4B4E-9A6D-9BC0088312D7}"/>
                </a:ext>
              </a:extLst>
            </p:cNvPr>
            <p:cNvSpPr/>
            <p:nvPr/>
          </p:nvSpPr>
          <p:spPr>
            <a:xfrm>
              <a:off x="6891727" y="1820570"/>
              <a:ext cx="1146928" cy="979162"/>
            </a:xfrm>
            <a:prstGeom prst="arc">
              <a:avLst>
                <a:gd name="adj1" fmla="val 16283827"/>
                <a:gd name="adj2" fmla="val 5535977"/>
              </a:avLst>
            </a:prstGeom>
            <a:ln w="38100">
              <a:solidFill>
                <a:srgbClr val="9D9D9C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39" name="Группа 238">
            <a:extLst>
              <a:ext uri="{FF2B5EF4-FFF2-40B4-BE49-F238E27FC236}">
                <a16:creationId xmlns:a16="http://schemas.microsoft.com/office/drawing/2014/main" id="{BCC22BCE-309E-4AD3-8D17-FFE5D9BBDFEC}"/>
              </a:ext>
            </a:extLst>
          </p:cNvPr>
          <p:cNvGrpSpPr/>
          <p:nvPr/>
        </p:nvGrpSpPr>
        <p:grpSpPr>
          <a:xfrm>
            <a:off x="6523041" y="1798181"/>
            <a:ext cx="1676043" cy="1379327"/>
            <a:chOff x="6644735" y="1819043"/>
            <a:chExt cx="1676043" cy="1379327"/>
          </a:xfrm>
        </p:grpSpPr>
        <p:cxnSp>
          <p:nvCxnSpPr>
            <p:cNvPr id="233" name="Прямая со стрелкой 232">
              <a:extLst>
                <a:ext uri="{FF2B5EF4-FFF2-40B4-BE49-F238E27FC236}">
                  <a16:creationId xmlns:a16="http://schemas.microsoft.com/office/drawing/2014/main" id="{487FBFB7-3F13-47B6-B454-00152AF23E0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644735" y="1819043"/>
              <a:ext cx="933270" cy="1"/>
            </a:xfrm>
            <a:prstGeom prst="straightConnector1">
              <a:avLst/>
            </a:prstGeom>
            <a:ln w="38100">
              <a:solidFill>
                <a:srgbClr val="9D9D9C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2" name="Дуга 231">
              <a:extLst>
                <a:ext uri="{FF2B5EF4-FFF2-40B4-BE49-F238E27FC236}">
                  <a16:creationId xmlns:a16="http://schemas.microsoft.com/office/drawing/2014/main" id="{F64862D7-D4B8-4859-AF09-71FF32FC49A5}"/>
                </a:ext>
              </a:extLst>
            </p:cNvPr>
            <p:cNvSpPr/>
            <p:nvPr/>
          </p:nvSpPr>
          <p:spPr>
            <a:xfrm>
              <a:off x="6796105" y="1820569"/>
              <a:ext cx="1524673" cy="1377801"/>
            </a:xfrm>
            <a:prstGeom prst="arc">
              <a:avLst>
                <a:gd name="adj1" fmla="val 16283827"/>
                <a:gd name="adj2" fmla="val 5454282"/>
              </a:avLst>
            </a:prstGeom>
            <a:ln w="38100">
              <a:solidFill>
                <a:srgbClr val="9D9D9C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cxnSp>
        <p:nvCxnSpPr>
          <p:cNvPr id="218" name="Прямая со стрелкой 217">
            <a:extLst>
              <a:ext uri="{FF2B5EF4-FFF2-40B4-BE49-F238E27FC236}">
                <a16:creationId xmlns:a16="http://schemas.microsoft.com/office/drawing/2014/main" id="{0210610F-8AEF-4A06-8FBB-90800D1227CD}"/>
              </a:ext>
            </a:extLst>
          </p:cNvPr>
          <p:cNvCxnSpPr>
            <a:cxnSpLocks/>
          </p:cNvCxnSpPr>
          <p:nvPr/>
        </p:nvCxnSpPr>
        <p:spPr>
          <a:xfrm flipH="1" flipV="1">
            <a:off x="2465337" y="3153226"/>
            <a:ext cx="1085875" cy="1232"/>
          </a:xfrm>
          <a:prstGeom prst="straightConnector1">
            <a:avLst/>
          </a:prstGeom>
          <a:ln w="38100">
            <a:solidFill>
              <a:srgbClr val="9D9D9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6" name="Прямая со стрелкой 215">
            <a:extLst>
              <a:ext uri="{FF2B5EF4-FFF2-40B4-BE49-F238E27FC236}">
                <a16:creationId xmlns:a16="http://schemas.microsoft.com/office/drawing/2014/main" id="{753477FE-A208-416A-B0E2-77C693C8DC2A}"/>
              </a:ext>
            </a:extLst>
          </p:cNvPr>
          <p:cNvCxnSpPr>
            <a:cxnSpLocks/>
          </p:cNvCxnSpPr>
          <p:nvPr/>
        </p:nvCxnSpPr>
        <p:spPr>
          <a:xfrm flipH="1" flipV="1">
            <a:off x="4093862" y="3158411"/>
            <a:ext cx="1085875" cy="1232"/>
          </a:xfrm>
          <a:prstGeom prst="straightConnector1">
            <a:avLst/>
          </a:prstGeom>
          <a:ln w="38100">
            <a:solidFill>
              <a:srgbClr val="9D9D9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4" name="Прямая со стрелкой 213">
            <a:extLst>
              <a:ext uri="{FF2B5EF4-FFF2-40B4-BE49-F238E27FC236}">
                <a16:creationId xmlns:a16="http://schemas.microsoft.com/office/drawing/2014/main" id="{9C92BB9E-27FC-4A10-9750-4BE7C3BB128A}"/>
              </a:ext>
            </a:extLst>
          </p:cNvPr>
          <p:cNvCxnSpPr>
            <a:cxnSpLocks/>
          </p:cNvCxnSpPr>
          <p:nvPr/>
        </p:nvCxnSpPr>
        <p:spPr>
          <a:xfrm flipH="1" flipV="1">
            <a:off x="5836021" y="3157976"/>
            <a:ext cx="1085875" cy="1232"/>
          </a:xfrm>
          <a:prstGeom prst="straightConnector1">
            <a:avLst/>
          </a:prstGeom>
          <a:ln w="38100">
            <a:solidFill>
              <a:srgbClr val="9D9D9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9" name="Прямая со стрелкой 208">
            <a:extLst>
              <a:ext uri="{FF2B5EF4-FFF2-40B4-BE49-F238E27FC236}">
                <a16:creationId xmlns:a16="http://schemas.microsoft.com/office/drawing/2014/main" id="{1DA9EC4E-686A-402E-A7CD-81FADB5C756B}"/>
              </a:ext>
            </a:extLst>
          </p:cNvPr>
          <p:cNvCxnSpPr>
            <a:cxnSpLocks/>
          </p:cNvCxnSpPr>
          <p:nvPr/>
        </p:nvCxnSpPr>
        <p:spPr>
          <a:xfrm flipV="1">
            <a:off x="4880382" y="1811826"/>
            <a:ext cx="1085875" cy="1232"/>
          </a:xfrm>
          <a:prstGeom prst="straightConnector1">
            <a:avLst/>
          </a:prstGeom>
          <a:ln w="38100">
            <a:solidFill>
              <a:srgbClr val="9D9D9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" name="Прямая со стрелкой 204">
            <a:extLst>
              <a:ext uri="{FF2B5EF4-FFF2-40B4-BE49-F238E27FC236}">
                <a16:creationId xmlns:a16="http://schemas.microsoft.com/office/drawing/2014/main" id="{5FC6E3F8-C09C-4CBA-9543-8285065F3282}"/>
              </a:ext>
            </a:extLst>
          </p:cNvPr>
          <p:cNvCxnSpPr>
            <a:cxnSpLocks/>
          </p:cNvCxnSpPr>
          <p:nvPr/>
        </p:nvCxnSpPr>
        <p:spPr>
          <a:xfrm flipV="1">
            <a:off x="3222602" y="1811164"/>
            <a:ext cx="1006845" cy="7862"/>
          </a:xfrm>
          <a:prstGeom prst="straightConnector1">
            <a:avLst/>
          </a:prstGeom>
          <a:ln w="38100">
            <a:solidFill>
              <a:srgbClr val="9D9D9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1" name="Прямая со стрелкой 200">
            <a:extLst>
              <a:ext uri="{FF2B5EF4-FFF2-40B4-BE49-F238E27FC236}">
                <a16:creationId xmlns:a16="http://schemas.microsoft.com/office/drawing/2014/main" id="{2C02B027-16BD-462A-B76B-940CEF243A4D}"/>
              </a:ext>
            </a:extLst>
          </p:cNvPr>
          <p:cNvCxnSpPr>
            <a:cxnSpLocks/>
          </p:cNvCxnSpPr>
          <p:nvPr/>
        </p:nvCxnSpPr>
        <p:spPr>
          <a:xfrm>
            <a:off x="1717632" y="1815843"/>
            <a:ext cx="826123" cy="1384"/>
          </a:xfrm>
          <a:prstGeom prst="straightConnector1">
            <a:avLst/>
          </a:prstGeom>
          <a:ln w="38100">
            <a:solidFill>
              <a:srgbClr val="9D9D9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>
          <a:xfrm>
            <a:off x="599299" y="4804328"/>
            <a:ext cx="1981200" cy="274320"/>
          </a:xfrm>
        </p:spPr>
        <p:txBody>
          <a:bodyPr/>
          <a:lstStyle/>
          <a:p>
            <a:pPr>
              <a:defRPr/>
            </a:pPr>
            <a:fld id="{E19FE025-A132-4636-9C79-862854525084}" type="slidenum">
              <a:rPr lang="ru-RU" smtClean="0"/>
              <a:pPr>
                <a:defRPr/>
              </a:pPr>
              <a:t>3</a:t>
            </a:fld>
            <a:endParaRPr lang="ru-RU" dirty="0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2F1A5BEB-2A61-4CF2-90A7-6A621C6D8D12}"/>
              </a:ext>
            </a:extLst>
          </p:cNvPr>
          <p:cNvSpPr/>
          <p:nvPr/>
        </p:nvSpPr>
        <p:spPr>
          <a:xfrm>
            <a:off x="0" y="0"/>
            <a:ext cx="9144000" cy="860088"/>
          </a:xfrm>
          <a:prstGeom prst="rect">
            <a:avLst/>
          </a:prstGeom>
          <a:solidFill>
            <a:srgbClr val="026F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35">
            <a:extLst>
              <a:ext uri="{FF2B5EF4-FFF2-40B4-BE49-F238E27FC236}">
                <a16:creationId xmlns:a16="http://schemas.microsoft.com/office/drawing/2014/main" id="{6FC39FDA-34E2-47E5-A718-8ED53F1182C0}"/>
              </a:ext>
            </a:extLst>
          </p:cNvPr>
          <p:cNvSpPr/>
          <p:nvPr/>
        </p:nvSpPr>
        <p:spPr>
          <a:xfrm>
            <a:off x="431928" y="151527"/>
            <a:ext cx="8223283" cy="584775"/>
          </a:xfrm>
          <a:custGeom>
            <a:avLst/>
            <a:gdLst>
              <a:gd name="connsiteX0" fmla="*/ 0 w 2368855"/>
              <a:gd name="connsiteY0" fmla="*/ 0 h 824513"/>
              <a:gd name="connsiteX1" fmla="*/ 2368855 w 2368855"/>
              <a:gd name="connsiteY1" fmla="*/ 0 h 824513"/>
              <a:gd name="connsiteX2" fmla="*/ 2368855 w 2368855"/>
              <a:gd name="connsiteY2" fmla="*/ 824513 h 824513"/>
              <a:gd name="connsiteX3" fmla="*/ 0 w 2368855"/>
              <a:gd name="connsiteY3" fmla="*/ 824513 h 824513"/>
              <a:gd name="connsiteX4" fmla="*/ 0 w 2368855"/>
              <a:gd name="connsiteY4" fmla="*/ 0 h 824513"/>
              <a:gd name="connsiteX0" fmla="*/ 2368855 w 2460295"/>
              <a:gd name="connsiteY0" fmla="*/ 0 h 824513"/>
              <a:gd name="connsiteX1" fmla="*/ 2368855 w 2460295"/>
              <a:gd name="connsiteY1" fmla="*/ 824513 h 824513"/>
              <a:gd name="connsiteX2" fmla="*/ 0 w 2460295"/>
              <a:gd name="connsiteY2" fmla="*/ 824513 h 824513"/>
              <a:gd name="connsiteX3" fmla="*/ 0 w 2460295"/>
              <a:gd name="connsiteY3" fmla="*/ 0 h 824513"/>
              <a:gd name="connsiteX4" fmla="*/ 2460295 w 2460295"/>
              <a:gd name="connsiteY4" fmla="*/ 91440 h 824513"/>
              <a:gd name="connsiteX0" fmla="*/ 2368855 w 2368855"/>
              <a:gd name="connsiteY0" fmla="*/ 7171 h 831684"/>
              <a:gd name="connsiteX1" fmla="*/ 2368855 w 2368855"/>
              <a:gd name="connsiteY1" fmla="*/ 831684 h 831684"/>
              <a:gd name="connsiteX2" fmla="*/ 0 w 2368855"/>
              <a:gd name="connsiteY2" fmla="*/ 831684 h 831684"/>
              <a:gd name="connsiteX3" fmla="*/ 0 w 2368855"/>
              <a:gd name="connsiteY3" fmla="*/ 7171 h 831684"/>
              <a:gd name="connsiteX4" fmla="*/ 2029989 w 2368855"/>
              <a:gd name="connsiteY4" fmla="*/ 0 h 831684"/>
              <a:gd name="connsiteX0" fmla="*/ 2359890 w 2368855"/>
              <a:gd name="connsiteY0" fmla="*/ 231288 h 831684"/>
              <a:gd name="connsiteX1" fmla="*/ 2368855 w 2368855"/>
              <a:gd name="connsiteY1" fmla="*/ 831684 h 831684"/>
              <a:gd name="connsiteX2" fmla="*/ 0 w 2368855"/>
              <a:gd name="connsiteY2" fmla="*/ 831684 h 831684"/>
              <a:gd name="connsiteX3" fmla="*/ 0 w 2368855"/>
              <a:gd name="connsiteY3" fmla="*/ 7171 h 831684"/>
              <a:gd name="connsiteX4" fmla="*/ 2029989 w 2368855"/>
              <a:gd name="connsiteY4" fmla="*/ 0 h 831684"/>
              <a:gd name="connsiteX0" fmla="*/ 2359890 w 2368855"/>
              <a:gd name="connsiteY0" fmla="*/ 285076 h 831684"/>
              <a:gd name="connsiteX1" fmla="*/ 2368855 w 2368855"/>
              <a:gd name="connsiteY1" fmla="*/ 831684 h 831684"/>
              <a:gd name="connsiteX2" fmla="*/ 0 w 2368855"/>
              <a:gd name="connsiteY2" fmla="*/ 831684 h 831684"/>
              <a:gd name="connsiteX3" fmla="*/ 0 w 2368855"/>
              <a:gd name="connsiteY3" fmla="*/ 7171 h 831684"/>
              <a:gd name="connsiteX4" fmla="*/ 2029989 w 2368855"/>
              <a:gd name="connsiteY4" fmla="*/ 0 h 831684"/>
              <a:gd name="connsiteX0" fmla="*/ 2369273 w 2369273"/>
              <a:gd name="connsiteY0" fmla="*/ 285076 h 831684"/>
              <a:gd name="connsiteX1" fmla="*/ 2368855 w 2369273"/>
              <a:gd name="connsiteY1" fmla="*/ 831684 h 831684"/>
              <a:gd name="connsiteX2" fmla="*/ 0 w 2369273"/>
              <a:gd name="connsiteY2" fmla="*/ 831684 h 831684"/>
              <a:gd name="connsiteX3" fmla="*/ 0 w 2369273"/>
              <a:gd name="connsiteY3" fmla="*/ 7171 h 831684"/>
              <a:gd name="connsiteX4" fmla="*/ 2029989 w 2369273"/>
              <a:gd name="connsiteY4" fmla="*/ 0 h 831684"/>
              <a:gd name="connsiteX0" fmla="*/ 2369273 w 2369273"/>
              <a:gd name="connsiteY0" fmla="*/ 277904 h 824512"/>
              <a:gd name="connsiteX1" fmla="*/ 2368855 w 2369273"/>
              <a:gd name="connsiteY1" fmla="*/ 824512 h 824512"/>
              <a:gd name="connsiteX2" fmla="*/ 0 w 2369273"/>
              <a:gd name="connsiteY2" fmla="*/ 824512 h 824512"/>
              <a:gd name="connsiteX3" fmla="*/ 0 w 2369273"/>
              <a:gd name="connsiteY3" fmla="*/ -1 h 824512"/>
              <a:gd name="connsiteX4" fmla="*/ 2277514 w 2369273"/>
              <a:gd name="connsiteY4" fmla="*/ 5918 h 824512"/>
              <a:gd name="connsiteX0" fmla="*/ 2369273 w 2369273"/>
              <a:gd name="connsiteY0" fmla="*/ 448535 h 824513"/>
              <a:gd name="connsiteX1" fmla="*/ 2368855 w 2369273"/>
              <a:gd name="connsiteY1" fmla="*/ 824513 h 824513"/>
              <a:gd name="connsiteX2" fmla="*/ 0 w 2369273"/>
              <a:gd name="connsiteY2" fmla="*/ 824513 h 824513"/>
              <a:gd name="connsiteX3" fmla="*/ 0 w 2369273"/>
              <a:gd name="connsiteY3" fmla="*/ 0 h 824513"/>
              <a:gd name="connsiteX4" fmla="*/ 2277514 w 2369273"/>
              <a:gd name="connsiteY4" fmla="*/ 5919 h 824513"/>
              <a:gd name="connsiteX0" fmla="*/ 2369273 w 2369273"/>
              <a:gd name="connsiteY0" fmla="*/ 391659 h 824513"/>
              <a:gd name="connsiteX1" fmla="*/ 2368855 w 2369273"/>
              <a:gd name="connsiteY1" fmla="*/ 824513 h 824513"/>
              <a:gd name="connsiteX2" fmla="*/ 0 w 2369273"/>
              <a:gd name="connsiteY2" fmla="*/ 824513 h 824513"/>
              <a:gd name="connsiteX3" fmla="*/ 0 w 2369273"/>
              <a:gd name="connsiteY3" fmla="*/ 0 h 824513"/>
              <a:gd name="connsiteX4" fmla="*/ 2277514 w 2369273"/>
              <a:gd name="connsiteY4" fmla="*/ 5919 h 824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69273" h="824513">
                <a:moveTo>
                  <a:pt x="2369273" y="391659"/>
                </a:moveTo>
                <a:cubicBezTo>
                  <a:pt x="2369134" y="573862"/>
                  <a:pt x="2368994" y="642310"/>
                  <a:pt x="2368855" y="824513"/>
                </a:cubicBezTo>
                <a:lnTo>
                  <a:pt x="0" y="824513"/>
                </a:lnTo>
                <a:lnTo>
                  <a:pt x="0" y="0"/>
                </a:lnTo>
                <a:lnTo>
                  <a:pt x="2277514" y="5919"/>
                </a:lnTo>
              </a:path>
            </a:pathLst>
          </a:custGeom>
          <a:noFill/>
          <a:ln w="38100">
            <a:solidFill>
              <a:srgbClr val="FFFB3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FD723B33-7FD0-4325-8154-AF65ED8E085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8030" y="-23137"/>
            <a:ext cx="437449" cy="382237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488790" y="222724"/>
            <a:ext cx="79392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+mn-lt"/>
                <a:ea typeface="Roboto" pitchFamily="2" charset="0"/>
                <a:cs typeface="Times New Roman" panose="02020603050405020304" pitchFamily="18" charset="0"/>
              </a:rPr>
              <a:t>ЭТАПЫ ПРОВЕДЕНИЯ ГОСУДАРСТВЕННОЙ КАДАСТРОВОЙ ОЦЕНКИ </a:t>
            </a:r>
            <a:endParaRPr lang="ru-RU" sz="2000" b="1" dirty="0">
              <a:solidFill>
                <a:schemeClr val="bg1"/>
              </a:solidFill>
              <a:latin typeface="+mn-lt"/>
              <a:ea typeface="Roboto" pitchFamily="2" charset="0"/>
              <a:cs typeface="Roboto Medium" pitchFamily="2" charset="0"/>
            </a:endParaRPr>
          </a:p>
        </p:txBody>
      </p:sp>
      <p:grpSp>
        <p:nvGrpSpPr>
          <p:cNvPr id="55" name="Группа 54">
            <a:extLst>
              <a:ext uri="{FF2B5EF4-FFF2-40B4-BE49-F238E27FC236}">
                <a16:creationId xmlns:a16="http://schemas.microsoft.com/office/drawing/2014/main" id="{BD8A6AAF-15E5-43EB-9EE5-44FD2BD03277}"/>
              </a:ext>
            </a:extLst>
          </p:cNvPr>
          <p:cNvGrpSpPr/>
          <p:nvPr/>
        </p:nvGrpSpPr>
        <p:grpSpPr>
          <a:xfrm>
            <a:off x="1041061" y="1490251"/>
            <a:ext cx="668309" cy="651183"/>
            <a:chOff x="1548980" y="2345238"/>
            <a:chExt cx="525763" cy="512290"/>
          </a:xfrm>
        </p:grpSpPr>
        <p:sp>
          <p:nvSpPr>
            <p:cNvPr id="50" name="Блок-схема: узел 49">
              <a:extLst>
                <a:ext uri="{FF2B5EF4-FFF2-40B4-BE49-F238E27FC236}">
                  <a16:creationId xmlns:a16="http://schemas.microsoft.com/office/drawing/2014/main" id="{C7640496-03E8-4122-8700-294F8C96BD5D}"/>
                </a:ext>
              </a:extLst>
            </p:cNvPr>
            <p:cNvSpPr/>
            <p:nvPr/>
          </p:nvSpPr>
          <p:spPr>
            <a:xfrm>
              <a:off x="1548980" y="2345238"/>
              <a:ext cx="512289" cy="512290"/>
            </a:xfrm>
            <a:prstGeom prst="flowChartConnector">
              <a:avLst/>
            </a:prstGeom>
            <a:noFill/>
            <a:ln w="57150">
              <a:solidFill>
                <a:srgbClr val="026F57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2" name="Блок-схема: узел 51">
              <a:extLst>
                <a:ext uri="{FF2B5EF4-FFF2-40B4-BE49-F238E27FC236}">
                  <a16:creationId xmlns:a16="http://schemas.microsoft.com/office/drawing/2014/main" id="{C446D1F3-06F9-4D30-B3C4-4BFB3C26FE12}"/>
                </a:ext>
              </a:extLst>
            </p:cNvPr>
            <p:cNvSpPr/>
            <p:nvPr/>
          </p:nvSpPr>
          <p:spPr>
            <a:xfrm>
              <a:off x="1573059" y="2362729"/>
              <a:ext cx="471869" cy="471869"/>
            </a:xfrm>
            <a:prstGeom prst="flowChartConnector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dist="50800" dir="2100000" sx="97000" sy="97000" algn="tl" rotWithShape="0">
                <a:prstClr val="black">
                  <a:alpha val="7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4" name="Рисунок 53">
              <a:extLst>
                <a:ext uri="{FF2B5EF4-FFF2-40B4-BE49-F238E27FC236}">
                  <a16:creationId xmlns:a16="http://schemas.microsoft.com/office/drawing/2014/main" id="{281CB283-B464-4D6B-891D-861928ACF1C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06197" y="2426628"/>
              <a:ext cx="468546" cy="349510"/>
            </a:xfrm>
            <a:prstGeom prst="rect">
              <a:avLst/>
            </a:prstGeom>
          </p:spPr>
        </p:pic>
      </p:grpSp>
      <p:grpSp>
        <p:nvGrpSpPr>
          <p:cNvPr id="90" name="Группа 89">
            <a:extLst>
              <a:ext uri="{FF2B5EF4-FFF2-40B4-BE49-F238E27FC236}">
                <a16:creationId xmlns:a16="http://schemas.microsoft.com/office/drawing/2014/main" id="{55A057BC-1258-4447-BEF4-6F49A8746A5E}"/>
              </a:ext>
            </a:extLst>
          </p:cNvPr>
          <p:cNvGrpSpPr/>
          <p:nvPr/>
        </p:nvGrpSpPr>
        <p:grpSpPr>
          <a:xfrm>
            <a:off x="2576096" y="1496543"/>
            <a:ext cx="651182" cy="651183"/>
            <a:chOff x="4244415" y="2346932"/>
            <a:chExt cx="512289" cy="51229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57" name="Блок-схема: узел 56">
              <a:extLst>
                <a:ext uri="{FF2B5EF4-FFF2-40B4-BE49-F238E27FC236}">
                  <a16:creationId xmlns:a16="http://schemas.microsoft.com/office/drawing/2014/main" id="{9C7B755A-F39C-4557-8DAB-748580498ECA}"/>
                </a:ext>
              </a:extLst>
            </p:cNvPr>
            <p:cNvSpPr/>
            <p:nvPr/>
          </p:nvSpPr>
          <p:spPr>
            <a:xfrm>
              <a:off x="4244415" y="2346932"/>
              <a:ext cx="512289" cy="512290"/>
            </a:xfrm>
            <a:prstGeom prst="flowChartConnector">
              <a:avLst/>
            </a:prstGeom>
            <a:noFill/>
            <a:ln w="57150">
              <a:solidFill>
                <a:srgbClr val="026F5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9" name="Блок-схема: узел 58">
              <a:extLst>
                <a:ext uri="{FF2B5EF4-FFF2-40B4-BE49-F238E27FC236}">
                  <a16:creationId xmlns:a16="http://schemas.microsoft.com/office/drawing/2014/main" id="{533D230B-B59D-4134-880F-6D40A7F152FD}"/>
                </a:ext>
              </a:extLst>
            </p:cNvPr>
            <p:cNvSpPr/>
            <p:nvPr/>
          </p:nvSpPr>
          <p:spPr>
            <a:xfrm>
              <a:off x="4263621" y="2367290"/>
              <a:ext cx="471867" cy="471867"/>
            </a:xfrm>
            <a:prstGeom prst="flowChartConnector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dist="50800" dir="2100000" sx="97000" sy="97000" algn="tl" rotWithShape="0">
                <a:prstClr val="black">
                  <a:alpha val="7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89" name="Рисунок 88">
              <a:extLst>
                <a:ext uri="{FF2B5EF4-FFF2-40B4-BE49-F238E27FC236}">
                  <a16:creationId xmlns:a16="http://schemas.microsoft.com/office/drawing/2014/main" id="{E8C43133-7793-449C-BA4D-1D6BF685724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40515" y="2438238"/>
              <a:ext cx="320086" cy="320739"/>
            </a:xfrm>
            <a:prstGeom prst="rect">
              <a:avLst/>
            </a:prstGeom>
          </p:spPr>
        </p:pic>
      </p:grpSp>
      <p:grpSp>
        <p:nvGrpSpPr>
          <p:cNvPr id="95" name="Группа 94">
            <a:extLst>
              <a:ext uri="{FF2B5EF4-FFF2-40B4-BE49-F238E27FC236}">
                <a16:creationId xmlns:a16="http://schemas.microsoft.com/office/drawing/2014/main" id="{000CF312-2800-42DD-A844-EC0F08A377B1}"/>
              </a:ext>
            </a:extLst>
          </p:cNvPr>
          <p:cNvGrpSpPr/>
          <p:nvPr/>
        </p:nvGrpSpPr>
        <p:grpSpPr>
          <a:xfrm>
            <a:off x="4256496" y="1497702"/>
            <a:ext cx="651182" cy="651183"/>
            <a:chOff x="4629517" y="3216372"/>
            <a:chExt cx="512289" cy="51229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69" name="Блок-схема: узел 68">
              <a:extLst>
                <a:ext uri="{FF2B5EF4-FFF2-40B4-BE49-F238E27FC236}">
                  <a16:creationId xmlns:a16="http://schemas.microsoft.com/office/drawing/2014/main" id="{5A04855A-3024-428E-BAF8-AB254D3F2E82}"/>
                </a:ext>
              </a:extLst>
            </p:cNvPr>
            <p:cNvSpPr/>
            <p:nvPr/>
          </p:nvSpPr>
          <p:spPr>
            <a:xfrm>
              <a:off x="4629517" y="3216372"/>
              <a:ext cx="512289" cy="512290"/>
            </a:xfrm>
            <a:prstGeom prst="flowChartConnector">
              <a:avLst/>
            </a:prstGeom>
            <a:noFill/>
            <a:ln w="57150">
              <a:solidFill>
                <a:srgbClr val="026F5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1" name="Блок-схема: узел 70">
              <a:extLst>
                <a:ext uri="{FF2B5EF4-FFF2-40B4-BE49-F238E27FC236}">
                  <a16:creationId xmlns:a16="http://schemas.microsoft.com/office/drawing/2014/main" id="{24189E4B-B8C1-4563-A0DF-163D23808984}"/>
                </a:ext>
              </a:extLst>
            </p:cNvPr>
            <p:cNvSpPr/>
            <p:nvPr/>
          </p:nvSpPr>
          <p:spPr>
            <a:xfrm>
              <a:off x="4648377" y="3234836"/>
              <a:ext cx="475310" cy="475311"/>
            </a:xfrm>
            <a:prstGeom prst="flowChartConnector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dist="50800" dir="2100000" sx="97000" sy="97000" algn="tl" rotWithShape="0">
                <a:prstClr val="black">
                  <a:alpha val="7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94" name="Рисунок 93">
              <a:extLst>
                <a:ext uri="{FF2B5EF4-FFF2-40B4-BE49-F238E27FC236}">
                  <a16:creationId xmlns:a16="http://schemas.microsoft.com/office/drawing/2014/main" id="{766E1FA4-F912-424D-828D-8383352EF90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11839" y="3287659"/>
              <a:ext cx="345533" cy="346634"/>
            </a:xfrm>
            <a:prstGeom prst="rect">
              <a:avLst/>
            </a:prstGeom>
          </p:spPr>
        </p:pic>
      </p:grpSp>
      <p:grpSp>
        <p:nvGrpSpPr>
          <p:cNvPr id="100" name="Группа 99">
            <a:extLst>
              <a:ext uri="{FF2B5EF4-FFF2-40B4-BE49-F238E27FC236}">
                <a16:creationId xmlns:a16="http://schemas.microsoft.com/office/drawing/2014/main" id="{1E1F02DF-3F31-465A-9132-FB7BFA5B1069}"/>
              </a:ext>
            </a:extLst>
          </p:cNvPr>
          <p:cNvGrpSpPr/>
          <p:nvPr/>
        </p:nvGrpSpPr>
        <p:grpSpPr>
          <a:xfrm>
            <a:off x="5993553" y="1496470"/>
            <a:ext cx="651182" cy="651183"/>
            <a:chOff x="5411423" y="3050113"/>
            <a:chExt cx="512289" cy="51229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65" name="Блок-схема: узел 64">
              <a:extLst>
                <a:ext uri="{FF2B5EF4-FFF2-40B4-BE49-F238E27FC236}">
                  <a16:creationId xmlns:a16="http://schemas.microsoft.com/office/drawing/2014/main" id="{FEC3FE0B-D35C-4A01-85D0-8F6B3B256CE1}"/>
                </a:ext>
              </a:extLst>
            </p:cNvPr>
            <p:cNvSpPr/>
            <p:nvPr/>
          </p:nvSpPr>
          <p:spPr>
            <a:xfrm>
              <a:off x="5411423" y="3050113"/>
              <a:ext cx="512289" cy="512290"/>
            </a:xfrm>
            <a:prstGeom prst="flowChartConnector">
              <a:avLst/>
            </a:prstGeom>
            <a:noFill/>
            <a:ln w="57150">
              <a:solidFill>
                <a:srgbClr val="026F5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7" name="Блок-схема: узел 66">
              <a:extLst>
                <a:ext uri="{FF2B5EF4-FFF2-40B4-BE49-F238E27FC236}">
                  <a16:creationId xmlns:a16="http://schemas.microsoft.com/office/drawing/2014/main" id="{B328FEE9-8E40-4F12-AED5-6C3E13E57A63}"/>
                </a:ext>
              </a:extLst>
            </p:cNvPr>
            <p:cNvSpPr/>
            <p:nvPr/>
          </p:nvSpPr>
          <p:spPr>
            <a:xfrm>
              <a:off x="5430938" y="3070781"/>
              <a:ext cx="472445" cy="472445"/>
            </a:xfrm>
            <a:prstGeom prst="flowChartConnector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dist="50800" dir="2100000" sx="97000" sy="97000" algn="tl" rotWithShape="0">
                <a:prstClr val="black">
                  <a:alpha val="7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99" name="Рисунок 98">
              <a:extLst>
                <a:ext uri="{FF2B5EF4-FFF2-40B4-BE49-F238E27FC236}">
                  <a16:creationId xmlns:a16="http://schemas.microsoft.com/office/drawing/2014/main" id="{EF48CE1B-42C2-4E56-B1A4-9535CCD4FB9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89425" y="3163257"/>
              <a:ext cx="356281" cy="305585"/>
            </a:xfrm>
            <a:prstGeom prst="rect">
              <a:avLst/>
            </a:prstGeom>
          </p:spPr>
        </p:pic>
      </p:grpSp>
      <p:grpSp>
        <p:nvGrpSpPr>
          <p:cNvPr id="104" name="Группа 103">
            <a:extLst>
              <a:ext uri="{FF2B5EF4-FFF2-40B4-BE49-F238E27FC236}">
                <a16:creationId xmlns:a16="http://schemas.microsoft.com/office/drawing/2014/main" id="{F4BCAAC0-494D-4746-BB32-8F3C73ED5C42}"/>
              </a:ext>
            </a:extLst>
          </p:cNvPr>
          <p:cNvGrpSpPr/>
          <p:nvPr/>
        </p:nvGrpSpPr>
        <p:grpSpPr>
          <a:xfrm>
            <a:off x="6741714" y="2827644"/>
            <a:ext cx="651182" cy="651183"/>
            <a:chOff x="5499106" y="2263235"/>
            <a:chExt cx="512289" cy="51229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61" name="Блок-схема: узел 60">
              <a:extLst>
                <a:ext uri="{FF2B5EF4-FFF2-40B4-BE49-F238E27FC236}">
                  <a16:creationId xmlns:a16="http://schemas.microsoft.com/office/drawing/2014/main" id="{7A33412A-3BF1-4C5C-BBC9-CB9FC2D5261F}"/>
                </a:ext>
              </a:extLst>
            </p:cNvPr>
            <p:cNvSpPr/>
            <p:nvPr/>
          </p:nvSpPr>
          <p:spPr>
            <a:xfrm>
              <a:off x="5499106" y="2263235"/>
              <a:ext cx="512289" cy="512290"/>
            </a:xfrm>
            <a:prstGeom prst="flowChartConnector">
              <a:avLst/>
            </a:prstGeom>
            <a:noFill/>
            <a:ln w="57150">
              <a:solidFill>
                <a:srgbClr val="026F5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3" name="Блок-схема: узел 62">
              <a:extLst>
                <a:ext uri="{FF2B5EF4-FFF2-40B4-BE49-F238E27FC236}">
                  <a16:creationId xmlns:a16="http://schemas.microsoft.com/office/drawing/2014/main" id="{24B15347-93B7-4E1C-9A62-AD80454C2FEF}"/>
                </a:ext>
              </a:extLst>
            </p:cNvPr>
            <p:cNvSpPr/>
            <p:nvPr/>
          </p:nvSpPr>
          <p:spPr>
            <a:xfrm>
              <a:off x="5523761" y="2286751"/>
              <a:ext cx="465242" cy="465243"/>
            </a:xfrm>
            <a:prstGeom prst="flowChartConnector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dist="50800" dir="2100000" sx="97000" sy="97000" algn="tl" rotWithShape="0">
                <a:prstClr val="black">
                  <a:alpha val="7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3" name="Рисунок 102">
              <a:extLst>
                <a:ext uri="{FF2B5EF4-FFF2-40B4-BE49-F238E27FC236}">
                  <a16:creationId xmlns:a16="http://schemas.microsoft.com/office/drawing/2014/main" id="{E4A61521-3D31-40AC-B101-140BAF97340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568308" y="2359723"/>
              <a:ext cx="372096" cy="317178"/>
            </a:xfrm>
            <a:prstGeom prst="rect">
              <a:avLst/>
            </a:prstGeom>
          </p:spPr>
        </p:pic>
      </p:grpSp>
      <p:grpSp>
        <p:nvGrpSpPr>
          <p:cNvPr id="107" name="Группа 106">
            <a:extLst>
              <a:ext uri="{FF2B5EF4-FFF2-40B4-BE49-F238E27FC236}">
                <a16:creationId xmlns:a16="http://schemas.microsoft.com/office/drawing/2014/main" id="{17BD4352-2BEF-44EA-B1BB-4F00D6D7569E}"/>
              </a:ext>
            </a:extLst>
          </p:cNvPr>
          <p:cNvGrpSpPr/>
          <p:nvPr/>
        </p:nvGrpSpPr>
        <p:grpSpPr>
          <a:xfrm>
            <a:off x="5154222" y="2822715"/>
            <a:ext cx="651182" cy="651183"/>
            <a:chOff x="6250815" y="2264245"/>
            <a:chExt cx="512289" cy="51229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73" name="Блок-схема: узел 72">
              <a:extLst>
                <a:ext uri="{FF2B5EF4-FFF2-40B4-BE49-F238E27FC236}">
                  <a16:creationId xmlns:a16="http://schemas.microsoft.com/office/drawing/2014/main" id="{220BE129-BA79-4DD8-AFC8-AF34519BD4C2}"/>
                </a:ext>
              </a:extLst>
            </p:cNvPr>
            <p:cNvSpPr/>
            <p:nvPr/>
          </p:nvSpPr>
          <p:spPr>
            <a:xfrm>
              <a:off x="6250815" y="2264245"/>
              <a:ext cx="512289" cy="512290"/>
            </a:xfrm>
            <a:prstGeom prst="flowChartConnector">
              <a:avLst/>
            </a:prstGeom>
            <a:noFill/>
            <a:ln w="57150">
              <a:solidFill>
                <a:srgbClr val="026F5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5" name="Блок-схема: узел 74">
              <a:extLst>
                <a:ext uri="{FF2B5EF4-FFF2-40B4-BE49-F238E27FC236}">
                  <a16:creationId xmlns:a16="http://schemas.microsoft.com/office/drawing/2014/main" id="{F6EA66BA-7AEB-46D2-AF24-B013073C0940}"/>
                </a:ext>
              </a:extLst>
            </p:cNvPr>
            <p:cNvSpPr/>
            <p:nvPr/>
          </p:nvSpPr>
          <p:spPr>
            <a:xfrm>
              <a:off x="6270888" y="2285471"/>
              <a:ext cx="471756" cy="471757"/>
            </a:xfrm>
            <a:prstGeom prst="flowChartConnector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dist="50800" dir="2100000" sx="97000" sy="97000" algn="tl" rotWithShape="0">
                <a:prstClr val="black">
                  <a:alpha val="7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6" name="Рисунок 105">
              <a:extLst>
                <a:ext uri="{FF2B5EF4-FFF2-40B4-BE49-F238E27FC236}">
                  <a16:creationId xmlns:a16="http://schemas.microsoft.com/office/drawing/2014/main" id="{6AC44063-21E9-4983-B6DC-50F41FFFC26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43898" y="2325288"/>
              <a:ext cx="326120" cy="386048"/>
            </a:xfrm>
            <a:prstGeom prst="rect">
              <a:avLst/>
            </a:prstGeom>
          </p:spPr>
        </p:pic>
      </p:grpSp>
      <p:grpSp>
        <p:nvGrpSpPr>
          <p:cNvPr id="110" name="Группа 109">
            <a:extLst>
              <a:ext uri="{FF2B5EF4-FFF2-40B4-BE49-F238E27FC236}">
                <a16:creationId xmlns:a16="http://schemas.microsoft.com/office/drawing/2014/main" id="{E955870A-802D-42DD-A39C-8BB96C747FC5}"/>
              </a:ext>
            </a:extLst>
          </p:cNvPr>
          <p:cNvGrpSpPr/>
          <p:nvPr/>
        </p:nvGrpSpPr>
        <p:grpSpPr>
          <a:xfrm>
            <a:off x="3402779" y="2806214"/>
            <a:ext cx="651182" cy="651183"/>
            <a:chOff x="2204581" y="1977461"/>
            <a:chExt cx="512289" cy="51229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77" name="Блок-схема: узел 76">
              <a:extLst>
                <a:ext uri="{FF2B5EF4-FFF2-40B4-BE49-F238E27FC236}">
                  <a16:creationId xmlns:a16="http://schemas.microsoft.com/office/drawing/2014/main" id="{F710E0FC-2E2F-490E-AFF7-9FAEBC4E1E32}"/>
                </a:ext>
              </a:extLst>
            </p:cNvPr>
            <p:cNvSpPr/>
            <p:nvPr/>
          </p:nvSpPr>
          <p:spPr>
            <a:xfrm>
              <a:off x="2204581" y="1977461"/>
              <a:ext cx="512289" cy="512290"/>
            </a:xfrm>
            <a:prstGeom prst="flowChartConnector">
              <a:avLst/>
            </a:prstGeom>
            <a:noFill/>
            <a:ln w="57150">
              <a:solidFill>
                <a:srgbClr val="026F5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9" name="Блок-схема: узел 78">
              <a:extLst>
                <a:ext uri="{FF2B5EF4-FFF2-40B4-BE49-F238E27FC236}">
                  <a16:creationId xmlns:a16="http://schemas.microsoft.com/office/drawing/2014/main" id="{AD0D7808-28D8-47BC-9417-A3F022F4C1E4}"/>
                </a:ext>
              </a:extLst>
            </p:cNvPr>
            <p:cNvSpPr/>
            <p:nvPr/>
          </p:nvSpPr>
          <p:spPr>
            <a:xfrm>
              <a:off x="2224424" y="1998456"/>
              <a:ext cx="472372" cy="472372"/>
            </a:xfrm>
            <a:prstGeom prst="flowChartConnector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dist="50800" dir="2100000" sx="97000" sy="97000" algn="tl" rotWithShape="0">
                <a:prstClr val="black">
                  <a:alpha val="7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9" name="Рисунок 108">
              <a:extLst>
                <a:ext uri="{FF2B5EF4-FFF2-40B4-BE49-F238E27FC236}">
                  <a16:creationId xmlns:a16="http://schemas.microsoft.com/office/drawing/2014/main" id="{3E3562B8-1A67-4F18-AB9D-EA2419469AA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92615" y="2068930"/>
              <a:ext cx="336218" cy="336218"/>
            </a:xfrm>
            <a:prstGeom prst="rect">
              <a:avLst/>
            </a:prstGeom>
          </p:spPr>
        </p:pic>
      </p:grpSp>
      <p:grpSp>
        <p:nvGrpSpPr>
          <p:cNvPr id="113" name="Группа 112">
            <a:extLst>
              <a:ext uri="{FF2B5EF4-FFF2-40B4-BE49-F238E27FC236}">
                <a16:creationId xmlns:a16="http://schemas.microsoft.com/office/drawing/2014/main" id="{094C23D6-DDBF-4E20-ADD7-FF33BCFB28F5}"/>
              </a:ext>
            </a:extLst>
          </p:cNvPr>
          <p:cNvGrpSpPr/>
          <p:nvPr/>
        </p:nvGrpSpPr>
        <p:grpSpPr>
          <a:xfrm>
            <a:off x="1774126" y="2791626"/>
            <a:ext cx="651182" cy="651183"/>
            <a:chOff x="946156" y="1977461"/>
            <a:chExt cx="512289" cy="51229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85" name="Блок-схема: узел 84">
              <a:extLst>
                <a:ext uri="{FF2B5EF4-FFF2-40B4-BE49-F238E27FC236}">
                  <a16:creationId xmlns:a16="http://schemas.microsoft.com/office/drawing/2014/main" id="{69175AE0-5E23-43B0-B8A7-8664838CFEC1}"/>
                </a:ext>
              </a:extLst>
            </p:cNvPr>
            <p:cNvSpPr/>
            <p:nvPr/>
          </p:nvSpPr>
          <p:spPr>
            <a:xfrm>
              <a:off x="946156" y="1977461"/>
              <a:ext cx="512289" cy="512290"/>
            </a:xfrm>
            <a:prstGeom prst="flowChartConnector">
              <a:avLst/>
            </a:prstGeom>
            <a:noFill/>
            <a:ln w="57150">
              <a:solidFill>
                <a:srgbClr val="026F5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7" name="Блок-схема: узел 86">
              <a:extLst>
                <a:ext uri="{FF2B5EF4-FFF2-40B4-BE49-F238E27FC236}">
                  <a16:creationId xmlns:a16="http://schemas.microsoft.com/office/drawing/2014/main" id="{C9C38311-E461-4632-9DCA-4457511DC971}"/>
                </a:ext>
              </a:extLst>
            </p:cNvPr>
            <p:cNvSpPr/>
            <p:nvPr/>
          </p:nvSpPr>
          <p:spPr>
            <a:xfrm>
              <a:off x="968520" y="1999910"/>
              <a:ext cx="468627" cy="468627"/>
            </a:xfrm>
            <a:prstGeom prst="flowChartConnector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dist="50800" dir="2100000" sx="97000" sy="97000" algn="tl" rotWithShape="0">
                <a:prstClr val="black">
                  <a:alpha val="7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12" name="Рисунок 111">
              <a:extLst>
                <a:ext uri="{FF2B5EF4-FFF2-40B4-BE49-F238E27FC236}">
                  <a16:creationId xmlns:a16="http://schemas.microsoft.com/office/drawing/2014/main" id="{EFEDA7D4-8C6C-4A49-924E-5C61D384CE8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7789" y="2060516"/>
              <a:ext cx="345534" cy="334902"/>
            </a:xfrm>
            <a:prstGeom prst="rect">
              <a:avLst/>
            </a:prstGeom>
          </p:spPr>
        </p:pic>
      </p:grpSp>
      <p:grpSp>
        <p:nvGrpSpPr>
          <p:cNvPr id="199" name="Группа 198">
            <a:extLst>
              <a:ext uri="{FF2B5EF4-FFF2-40B4-BE49-F238E27FC236}">
                <a16:creationId xmlns:a16="http://schemas.microsoft.com/office/drawing/2014/main" id="{F3EFEA43-317A-4C5C-B2FD-3456931CBB49}"/>
              </a:ext>
            </a:extLst>
          </p:cNvPr>
          <p:cNvGrpSpPr/>
          <p:nvPr/>
        </p:nvGrpSpPr>
        <p:grpSpPr>
          <a:xfrm>
            <a:off x="1330526" y="879651"/>
            <a:ext cx="883385" cy="583031"/>
            <a:chOff x="1330526" y="879651"/>
            <a:chExt cx="883385" cy="583031"/>
          </a:xfrm>
        </p:grpSpPr>
        <p:sp>
          <p:nvSpPr>
            <p:cNvPr id="121" name="Прямоугольник 120">
              <a:extLst>
                <a:ext uri="{FF2B5EF4-FFF2-40B4-BE49-F238E27FC236}">
                  <a16:creationId xmlns:a16="http://schemas.microsoft.com/office/drawing/2014/main" id="{0FB5687A-53EE-451F-89FA-CB44F9C462FE}"/>
                </a:ext>
              </a:extLst>
            </p:cNvPr>
            <p:cNvSpPr/>
            <p:nvPr/>
          </p:nvSpPr>
          <p:spPr>
            <a:xfrm>
              <a:off x="1330526" y="879651"/>
              <a:ext cx="883385" cy="5078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900" dirty="0">
                  <a:latin typeface="+mn-lt"/>
                  <a:ea typeface="Roboto" pitchFamily="2" charset="0"/>
                  <a:cs typeface="Times New Roman" panose="02020603050405020304" pitchFamily="18" charset="0"/>
                </a:rPr>
                <a:t>Получение сведений </a:t>
              </a:r>
            </a:p>
            <a:p>
              <a:r>
                <a:rPr lang="ru-RU" sz="900" dirty="0">
                  <a:latin typeface="+mn-lt"/>
                  <a:ea typeface="Roboto" pitchFamily="2" charset="0"/>
                  <a:cs typeface="Times New Roman" panose="02020603050405020304" pitchFamily="18" charset="0"/>
                </a:rPr>
                <a:t>ЕГРН</a:t>
              </a:r>
              <a:endParaRPr lang="ru-RU" sz="900" dirty="0">
                <a:latin typeface="+mn-lt"/>
                <a:ea typeface="Roboto" pitchFamily="2" charset="0"/>
              </a:endParaRPr>
            </a:p>
          </p:txBody>
        </p:sp>
        <p:cxnSp>
          <p:nvCxnSpPr>
            <p:cNvPr id="175" name="Shape 129">
              <a:extLst>
                <a:ext uri="{FF2B5EF4-FFF2-40B4-BE49-F238E27FC236}">
                  <a16:creationId xmlns:a16="http://schemas.microsoft.com/office/drawing/2014/main" id="{8613DF28-62C3-4A4F-A0C4-865E258375D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362691" y="987920"/>
              <a:ext cx="3960" cy="474762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oval" w="med" len="med"/>
            </a:ln>
          </p:spPr>
        </p:cxnSp>
      </p:grpSp>
      <p:grpSp>
        <p:nvGrpSpPr>
          <p:cNvPr id="204" name="Группа 203">
            <a:extLst>
              <a:ext uri="{FF2B5EF4-FFF2-40B4-BE49-F238E27FC236}">
                <a16:creationId xmlns:a16="http://schemas.microsoft.com/office/drawing/2014/main" id="{3F343283-CF4B-49C0-97DA-2492AC1F091F}"/>
              </a:ext>
            </a:extLst>
          </p:cNvPr>
          <p:cNvGrpSpPr/>
          <p:nvPr/>
        </p:nvGrpSpPr>
        <p:grpSpPr>
          <a:xfrm>
            <a:off x="2890604" y="878192"/>
            <a:ext cx="1606231" cy="646331"/>
            <a:chOff x="2890604" y="878192"/>
            <a:chExt cx="1606231" cy="646331"/>
          </a:xfrm>
        </p:grpSpPr>
        <p:sp>
          <p:nvSpPr>
            <p:cNvPr id="129" name="Прямоугольник 128">
              <a:extLst>
                <a:ext uri="{FF2B5EF4-FFF2-40B4-BE49-F238E27FC236}">
                  <a16:creationId xmlns:a16="http://schemas.microsoft.com/office/drawing/2014/main" id="{A4EDEF84-A166-49FC-8D55-411A0987CD07}"/>
                </a:ext>
              </a:extLst>
            </p:cNvPr>
            <p:cNvSpPr/>
            <p:nvPr/>
          </p:nvSpPr>
          <p:spPr>
            <a:xfrm>
              <a:off x="2901042" y="878192"/>
              <a:ext cx="1595793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900" dirty="0">
                  <a:latin typeface="+mn-lt"/>
                  <a:ea typeface="Roboto" pitchFamily="2" charset="0"/>
                  <a:cs typeface="Times New Roman" panose="02020603050405020304" pitchFamily="18" charset="0"/>
                </a:rPr>
                <a:t>Проведение группировки объектов оценки в соответствии с методическими указаниями</a:t>
              </a:r>
            </a:p>
          </p:txBody>
        </p:sp>
        <p:cxnSp>
          <p:nvCxnSpPr>
            <p:cNvPr id="177" name="Shape 129">
              <a:extLst>
                <a:ext uri="{FF2B5EF4-FFF2-40B4-BE49-F238E27FC236}">
                  <a16:creationId xmlns:a16="http://schemas.microsoft.com/office/drawing/2014/main" id="{BAE0A03A-F088-49C5-BB22-2C838A952CB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890604" y="991290"/>
              <a:ext cx="3960" cy="474762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oval" w="med" len="med"/>
            </a:ln>
          </p:spPr>
        </p:cxnSp>
      </p:grpSp>
      <p:grpSp>
        <p:nvGrpSpPr>
          <p:cNvPr id="208" name="Группа 207">
            <a:extLst>
              <a:ext uri="{FF2B5EF4-FFF2-40B4-BE49-F238E27FC236}">
                <a16:creationId xmlns:a16="http://schemas.microsoft.com/office/drawing/2014/main" id="{E1323811-ADAD-4FB5-A58B-49B12E5BB4FA}"/>
              </a:ext>
            </a:extLst>
          </p:cNvPr>
          <p:cNvGrpSpPr/>
          <p:nvPr/>
        </p:nvGrpSpPr>
        <p:grpSpPr>
          <a:xfrm>
            <a:off x="4573827" y="878701"/>
            <a:ext cx="1405752" cy="646331"/>
            <a:chOff x="4573827" y="878701"/>
            <a:chExt cx="1405752" cy="646331"/>
          </a:xfrm>
        </p:grpSpPr>
        <p:sp>
          <p:nvSpPr>
            <p:cNvPr id="134" name="Прямоугольник 133">
              <a:extLst>
                <a:ext uri="{FF2B5EF4-FFF2-40B4-BE49-F238E27FC236}">
                  <a16:creationId xmlns:a16="http://schemas.microsoft.com/office/drawing/2014/main" id="{9E12E0C8-5B53-45CF-9160-BAB2A8AAFBA7}"/>
                </a:ext>
              </a:extLst>
            </p:cNvPr>
            <p:cNvSpPr/>
            <p:nvPr/>
          </p:nvSpPr>
          <p:spPr>
            <a:xfrm>
              <a:off x="4581580" y="878701"/>
              <a:ext cx="1397999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900" dirty="0">
                  <a:latin typeface="+mn-lt"/>
                  <a:ea typeface="Roboto" pitchFamily="2" charset="0"/>
                  <a:cs typeface="Times New Roman" panose="02020603050405020304" pitchFamily="18" charset="0"/>
                </a:rPr>
                <a:t>Сбор информации, необходимой для определения кадастровой стоимости</a:t>
              </a:r>
              <a:endParaRPr lang="ru-RU" sz="900" dirty="0">
                <a:latin typeface="+mn-lt"/>
                <a:ea typeface="Roboto" pitchFamily="2" charset="0"/>
              </a:endParaRPr>
            </a:p>
          </p:txBody>
        </p:sp>
        <p:cxnSp>
          <p:nvCxnSpPr>
            <p:cNvPr id="179" name="Shape 129">
              <a:extLst>
                <a:ext uri="{FF2B5EF4-FFF2-40B4-BE49-F238E27FC236}">
                  <a16:creationId xmlns:a16="http://schemas.microsoft.com/office/drawing/2014/main" id="{82A51488-A99D-4F51-B07B-F3715484649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573827" y="1003349"/>
              <a:ext cx="3960" cy="474762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oval" w="med" len="med"/>
            </a:ln>
          </p:spPr>
        </p:cxnSp>
      </p:grpSp>
      <p:grpSp>
        <p:nvGrpSpPr>
          <p:cNvPr id="212" name="Группа 211">
            <a:extLst>
              <a:ext uri="{FF2B5EF4-FFF2-40B4-BE49-F238E27FC236}">
                <a16:creationId xmlns:a16="http://schemas.microsoft.com/office/drawing/2014/main" id="{40D64156-D18A-4BC5-830C-94C1B0B15B21}"/>
              </a:ext>
            </a:extLst>
          </p:cNvPr>
          <p:cNvGrpSpPr/>
          <p:nvPr/>
        </p:nvGrpSpPr>
        <p:grpSpPr>
          <a:xfrm>
            <a:off x="6315181" y="886377"/>
            <a:ext cx="1671186" cy="646331"/>
            <a:chOff x="6315181" y="886377"/>
            <a:chExt cx="1671186" cy="646331"/>
          </a:xfrm>
        </p:grpSpPr>
        <p:sp>
          <p:nvSpPr>
            <p:cNvPr id="137" name="Прямоугольник 136">
              <a:extLst>
                <a:ext uri="{FF2B5EF4-FFF2-40B4-BE49-F238E27FC236}">
                  <a16:creationId xmlns:a16="http://schemas.microsoft.com/office/drawing/2014/main" id="{A09B7C14-1CBD-4C7C-BD41-262DC67D29D2}"/>
                </a:ext>
              </a:extLst>
            </p:cNvPr>
            <p:cNvSpPr/>
            <p:nvPr/>
          </p:nvSpPr>
          <p:spPr>
            <a:xfrm>
              <a:off x="6319141" y="886377"/>
              <a:ext cx="1667226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900" dirty="0">
                  <a:latin typeface="+mn-lt"/>
                  <a:ea typeface="Roboto" pitchFamily="2" charset="0"/>
                  <a:cs typeface="Times New Roman" panose="02020603050405020304" pitchFamily="18" charset="0"/>
                </a:rPr>
                <a:t>Направление запросов в органы государственной власти и местного самоуправления</a:t>
              </a:r>
              <a:endParaRPr lang="ru-RU" sz="900" dirty="0">
                <a:latin typeface="+mn-lt"/>
                <a:ea typeface="Roboto" pitchFamily="2" charset="0"/>
              </a:endParaRPr>
            </a:p>
          </p:txBody>
        </p:sp>
        <p:cxnSp>
          <p:nvCxnSpPr>
            <p:cNvPr id="180" name="Shape 129">
              <a:extLst>
                <a:ext uri="{FF2B5EF4-FFF2-40B4-BE49-F238E27FC236}">
                  <a16:creationId xmlns:a16="http://schemas.microsoft.com/office/drawing/2014/main" id="{CF323339-3867-4755-9CEF-5E2E4E5214B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315181" y="1003329"/>
              <a:ext cx="3960" cy="474762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oval" w="med" len="med"/>
            </a:ln>
          </p:spPr>
        </p:cxnSp>
      </p:grpSp>
      <p:grpSp>
        <p:nvGrpSpPr>
          <p:cNvPr id="219" name="Группа 218">
            <a:extLst>
              <a:ext uri="{FF2B5EF4-FFF2-40B4-BE49-F238E27FC236}">
                <a16:creationId xmlns:a16="http://schemas.microsoft.com/office/drawing/2014/main" id="{FFF8C23D-7ACC-465B-BADE-F45D75499EBD}"/>
              </a:ext>
            </a:extLst>
          </p:cNvPr>
          <p:cNvGrpSpPr/>
          <p:nvPr/>
        </p:nvGrpSpPr>
        <p:grpSpPr>
          <a:xfrm>
            <a:off x="2099716" y="2181807"/>
            <a:ext cx="867604" cy="586140"/>
            <a:chOff x="2099716" y="2181807"/>
            <a:chExt cx="867604" cy="586140"/>
          </a:xfrm>
        </p:grpSpPr>
        <p:sp>
          <p:nvSpPr>
            <p:cNvPr id="167" name="Прямоугольник 166">
              <a:extLst>
                <a:ext uri="{FF2B5EF4-FFF2-40B4-BE49-F238E27FC236}">
                  <a16:creationId xmlns:a16="http://schemas.microsoft.com/office/drawing/2014/main" id="{76BFBA55-83EE-4E48-A85F-50F75621C8A2}"/>
                </a:ext>
              </a:extLst>
            </p:cNvPr>
            <p:cNvSpPr/>
            <p:nvPr/>
          </p:nvSpPr>
          <p:spPr>
            <a:xfrm>
              <a:off x="2103135" y="2181807"/>
              <a:ext cx="864185" cy="5078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900" dirty="0">
                  <a:latin typeface="+mn-lt"/>
                  <a:ea typeface="Roboto" pitchFamily="2" charset="0"/>
                  <a:cs typeface="Times New Roman" panose="02020603050405020304" pitchFamily="18" charset="0"/>
                </a:rPr>
                <a:t>Определение кадастровой стоимости</a:t>
              </a:r>
              <a:endParaRPr lang="ru-RU" sz="900" dirty="0">
                <a:latin typeface="+mn-lt"/>
                <a:ea typeface="Roboto" pitchFamily="2" charset="0"/>
              </a:endParaRPr>
            </a:p>
          </p:txBody>
        </p:sp>
        <p:cxnSp>
          <p:nvCxnSpPr>
            <p:cNvPr id="181" name="Shape 129">
              <a:extLst>
                <a:ext uri="{FF2B5EF4-FFF2-40B4-BE49-F238E27FC236}">
                  <a16:creationId xmlns:a16="http://schemas.microsoft.com/office/drawing/2014/main" id="{09042195-8C82-4896-88FD-213A3A79225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099716" y="2293185"/>
              <a:ext cx="3960" cy="474762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oval" w="med" len="med"/>
            </a:ln>
          </p:spPr>
        </p:cxnSp>
      </p:grpSp>
      <p:grpSp>
        <p:nvGrpSpPr>
          <p:cNvPr id="217" name="Группа 216">
            <a:extLst>
              <a:ext uri="{FF2B5EF4-FFF2-40B4-BE49-F238E27FC236}">
                <a16:creationId xmlns:a16="http://schemas.microsoft.com/office/drawing/2014/main" id="{75A12E4F-CDCF-4085-8CC2-F344F508EF98}"/>
              </a:ext>
            </a:extLst>
          </p:cNvPr>
          <p:cNvGrpSpPr/>
          <p:nvPr/>
        </p:nvGrpSpPr>
        <p:grpSpPr>
          <a:xfrm>
            <a:off x="3718649" y="2188376"/>
            <a:ext cx="1377154" cy="646331"/>
            <a:chOff x="3718649" y="2188376"/>
            <a:chExt cx="1377154" cy="646331"/>
          </a:xfrm>
        </p:grpSpPr>
        <p:sp>
          <p:nvSpPr>
            <p:cNvPr id="165" name="Прямоугольник 164">
              <a:extLst>
                <a:ext uri="{FF2B5EF4-FFF2-40B4-BE49-F238E27FC236}">
                  <a16:creationId xmlns:a16="http://schemas.microsoft.com/office/drawing/2014/main" id="{2DA54DBF-07DA-43B7-B80D-630CAFF861A7}"/>
                </a:ext>
              </a:extLst>
            </p:cNvPr>
            <p:cNvSpPr/>
            <p:nvPr/>
          </p:nvSpPr>
          <p:spPr>
            <a:xfrm>
              <a:off x="3718649" y="2188376"/>
              <a:ext cx="1377154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900" dirty="0">
                  <a:latin typeface="+mn-lt"/>
                  <a:ea typeface="Roboto" pitchFamily="2" charset="0"/>
                  <a:cs typeface="Times New Roman" panose="02020603050405020304" pitchFamily="18" charset="0"/>
                </a:rPr>
                <a:t>Сбор и анализ информации о рынке объектов недвижимости</a:t>
              </a:r>
              <a:endParaRPr lang="ru-RU" sz="900" dirty="0">
                <a:latin typeface="+mn-lt"/>
                <a:ea typeface="Roboto" pitchFamily="2" charset="0"/>
              </a:endParaRPr>
            </a:p>
          </p:txBody>
        </p:sp>
        <p:cxnSp>
          <p:nvCxnSpPr>
            <p:cNvPr id="182" name="Shape 129">
              <a:extLst>
                <a:ext uri="{FF2B5EF4-FFF2-40B4-BE49-F238E27FC236}">
                  <a16:creationId xmlns:a16="http://schemas.microsoft.com/office/drawing/2014/main" id="{9586CF4B-93AF-4989-925B-6AFF60507B9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728368" y="2307543"/>
              <a:ext cx="3960" cy="474762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oval" w="med" len="med"/>
            </a:ln>
          </p:spPr>
        </p:cxnSp>
      </p:grpSp>
      <p:grpSp>
        <p:nvGrpSpPr>
          <p:cNvPr id="215" name="Группа 214">
            <a:extLst>
              <a:ext uri="{FF2B5EF4-FFF2-40B4-BE49-F238E27FC236}">
                <a16:creationId xmlns:a16="http://schemas.microsoft.com/office/drawing/2014/main" id="{FBE9952A-B625-4BF9-942E-A6ED54998AFC}"/>
              </a:ext>
            </a:extLst>
          </p:cNvPr>
          <p:cNvGrpSpPr/>
          <p:nvPr/>
        </p:nvGrpSpPr>
        <p:grpSpPr>
          <a:xfrm>
            <a:off x="5475078" y="2207400"/>
            <a:ext cx="1459928" cy="646331"/>
            <a:chOff x="5475078" y="2207400"/>
            <a:chExt cx="1459928" cy="646331"/>
          </a:xfrm>
        </p:grpSpPr>
        <p:sp>
          <p:nvSpPr>
            <p:cNvPr id="163" name="Прямоугольник 162">
              <a:extLst>
                <a:ext uri="{FF2B5EF4-FFF2-40B4-BE49-F238E27FC236}">
                  <a16:creationId xmlns:a16="http://schemas.microsoft.com/office/drawing/2014/main" id="{D610A7FA-C73E-418C-81FF-62B2CB52F979}"/>
                </a:ext>
              </a:extLst>
            </p:cNvPr>
            <p:cNvSpPr/>
            <p:nvPr/>
          </p:nvSpPr>
          <p:spPr>
            <a:xfrm>
              <a:off x="5475078" y="2207400"/>
              <a:ext cx="1459928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900" dirty="0">
                  <a:latin typeface="+mn-lt"/>
                  <a:ea typeface="Roboto" pitchFamily="2" charset="0"/>
                  <a:cs typeface="Times New Roman" panose="02020603050405020304" pitchFamily="18" charset="0"/>
                </a:rPr>
                <a:t>Прием деклараций о характеристиках объектов недвижимости в тер. отделах ГБУ</a:t>
              </a:r>
              <a:endParaRPr lang="ru-RU" sz="900" dirty="0">
                <a:latin typeface="+mn-lt"/>
                <a:ea typeface="Roboto" pitchFamily="2" charset="0"/>
              </a:endParaRPr>
            </a:p>
          </p:txBody>
        </p:sp>
        <p:cxnSp>
          <p:nvCxnSpPr>
            <p:cNvPr id="183" name="Shape 129">
              <a:extLst>
                <a:ext uri="{FF2B5EF4-FFF2-40B4-BE49-F238E27FC236}">
                  <a16:creationId xmlns:a16="http://schemas.microsoft.com/office/drawing/2014/main" id="{054CC4D1-79C0-49F6-8E1C-AA0C3B952AF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482715" y="2322157"/>
              <a:ext cx="3960" cy="474762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oval" w="med" len="med"/>
            </a:ln>
          </p:spPr>
        </p:cxnSp>
      </p:grpSp>
      <p:grpSp>
        <p:nvGrpSpPr>
          <p:cNvPr id="213" name="Группа 212">
            <a:extLst>
              <a:ext uri="{FF2B5EF4-FFF2-40B4-BE49-F238E27FC236}">
                <a16:creationId xmlns:a16="http://schemas.microsoft.com/office/drawing/2014/main" id="{745819E6-F1BB-4E84-B64E-F549B64F5159}"/>
              </a:ext>
            </a:extLst>
          </p:cNvPr>
          <p:cNvGrpSpPr/>
          <p:nvPr/>
        </p:nvGrpSpPr>
        <p:grpSpPr>
          <a:xfrm>
            <a:off x="7062208" y="2202943"/>
            <a:ext cx="1189225" cy="646331"/>
            <a:chOff x="7062208" y="2202943"/>
            <a:chExt cx="1189225" cy="646331"/>
          </a:xfrm>
        </p:grpSpPr>
        <p:sp>
          <p:nvSpPr>
            <p:cNvPr id="161" name="Прямоугольник 160">
              <a:extLst>
                <a:ext uri="{FF2B5EF4-FFF2-40B4-BE49-F238E27FC236}">
                  <a16:creationId xmlns:a16="http://schemas.microsoft.com/office/drawing/2014/main" id="{D4178FC9-ADF5-478A-9205-4450681CB5B9}"/>
                </a:ext>
              </a:extLst>
            </p:cNvPr>
            <p:cNvSpPr/>
            <p:nvPr/>
          </p:nvSpPr>
          <p:spPr>
            <a:xfrm>
              <a:off x="7066885" y="2202943"/>
              <a:ext cx="1184548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900" dirty="0">
                  <a:latin typeface="+mn-lt"/>
                  <a:ea typeface="Roboto" pitchFamily="2" charset="0"/>
                  <a:cs typeface="Times New Roman" panose="02020603050405020304" pitchFamily="18" charset="0"/>
                </a:rPr>
                <a:t>Сбор сведений о значениях ценообразующих факторов</a:t>
              </a:r>
              <a:endParaRPr lang="ru-RU" sz="900" dirty="0">
                <a:latin typeface="+mn-lt"/>
                <a:ea typeface="Roboto" pitchFamily="2" charset="0"/>
              </a:endParaRPr>
            </a:p>
          </p:txBody>
        </p:sp>
        <p:cxnSp>
          <p:nvCxnSpPr>
            <p:cNvPr id="184" name="Shape 129">
              <a:extLst>
                <a:ext uri="{FF2B5EF4-FFF2-40B4-BE49-F238E27FC236}">
                  <a16:creationId xmlns:a16="http://schemas.microsoft.com/office/drawing/2014/main" id="{E6018C3B-462E-4C69-A643-E549387C5D1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062208" y="2324709"/>
              <a:ext cx="3960" cy="474762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oval" w="med" len="med"/>
            </a:ln>
          </p:spPr>
        </p:cxnSp>
      </p:grpSp>
      <p:sp>
        <p:nvSpPr>
          <p:cNvPr id="174" name="Прямоугольник 173">
            <a:extLst>
              <a:ext uri="{FF2B5EF4-FFF2-40B4-BE49-F238E27FC236}">
                <a16:creationId xmlns:a16="http://schemas.microsoft.com/office/drawing/2014/main" id="{896DE0E4-9D06-4666-9F2B-AEAFDC9F3DB5}"/>
              </a:ext>
            </a:extLst>
          </p:cNvPr>
          <p:cNvSpPr/>
          <p:nvPr/>
        </p:nvSpPr>
        <p:spPr>
          <a:xfrm>
            <a:off x="2002010" y="3552579"/>
            <a:ext cx="126720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latin typeface="+mn-lt"/>
                <a:ea typeface="Roboto" pitchFamily="2" charset="0"/>
                <a:cs typeface="Times New Roman" panose="02020603050405020304" pitchFamily="18" charset="0"/>
              </a:rPr>
              <a:t>Составление отчета об итогах ГКО</a:t>
            </a:r>
            <a:endParaRPr lang="ru-RU" sz="1400" dirty="0">
              <a:latin typeface="+mn-lt"/>
              <a:ea typeface="Roboto" pitchFamily="2" charset="0"/>
            </a:endParaRPr>
          </a:p>
        </p:txBody>
      </p:sp>
      <p:grpSp>
        <p:nvGrpSpPr>
          <p:cNvPr id="248" name="Группа 247">
            <a:extLst>
              <a:ext uri="{FF2B5EF4-FFF2-40B4-BE49-F238E27FC236}">
                <a16:creationId xmlns:a16="http://schemas.microsoft.com/office/drawing/2014/main" id="{8E04106F-0D71-48A8-84F3-BCA70F908AA2}"/>
              </a:ext>
            </a:extLst>
          </p:cNvPr>
          <p:cNvGrpSpPr/>
          <p:nvPr/>
        </p:nvGrpSpPr>
        <p:grpSpPr>
          <a:xfrm>
            <a:off x="3222602" y="3731467"/>
            <a:ext cx="1067681" cy="1067681"/>
            <a:chOff x="4173161" y="3721502"/>
            <a:chExt cx="1067681" cy="1067681"/>
          </a:xfrm>
        </p:grpSpPr>
        <p:grpSp>
          <p:nvGrpSpPr>
            <p:cNvPr id="172" name="Группа 171">
              <a:extLst>
                <a:ext uri="{FF2B5EF4-FFF2-40B4-BE49-F238E27FC236}">
                  <a16:creationId xmlns:a16="http://schemas.microsoft.com/office/drawing/2014/main" id="{8DEE70F1-6AA9-42AB-841A-EF2A7E3E18F2}"/>
                </a:ext>
              </a:extLst>
            </p:cNvPr>
            <p:cNvGrpSpPr/>
            <p:nvPr/>
          </p:nvGrpSpPr>
          <p:grpSpPr>
            <a:xfrm>
              <a:off x="4173161" y="3721502"/>
              <a:ext cx="1067681" cy="1067681"/>
              <a:chOff x="470766" y="1794714"/>
              <a:chExt cx="1335885" cy="1335885"/>
            </a:xfrm>
          </p:grpSpPr>
          <p:sp>
            <p:nvSpPr>
              <p:cNvPr id="169" name="Блок-схема: узел 168">
                <a:extLst>
                  <a:ext uri="{FF2B5EF4-FFF2-40B4-BE49-F238E27FC236}">
                    <a16:creationId xmlns:a16="http://schemas.microsoft.com/office/drawing/2014/main" id="{21520E82-DEB0-4D81-B861-861394285FBE}"/>
                  </a:ext>
                </a:extLst>
              </p:cNvPr>
              <p:cNvSpPr/>
              <p:nvPr/>
            </p:nvSpPr>
            <p:spPr>
              <a:xfrm>
                <a:off x="470766" y="1794714"/>
                <a:ext cx="1335885" cy="1335885"/>
              </a:xfrm>
              <a:prstGeom prst="flowChartConnector">
                <a:avLst/>
              </a:prstGeom>
              <a:solidFill>
                <a:srgbClr val="026F5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1" name="Блок-схема: узел 170">
                <a:extLst>
                  <a:ext uri="{FF2B5EF4-FFF2-40B4-BE49-F238E27FC236}">
                    <a16:creationId xmlns:a16="http://schemas.microsoft.com/office/drawing/2014/main" id="{0994AC2A-2C17-4DA9-8066-234EE3D343F8}"/>
                  </a:ext>
                </a:extLst>
              </p:cNvPr>
              <p:cNvSpPr/>
              <p:nvPr/>
            </p:nvSpPr>
            <p:spPr>
              <a:xfrm>
                <a:off x="581676" y="1913120"/>
                <a:ext cx="1107714" cy="1107714"/>
              </a:xfrm>
              <a:prstGeom prst="flowChartConnector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63500" dir="2100000" algn="tl" rotWithShape="0">
                  <a:prstClr val="black">
                    <a:alpha val="6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pic>
          <p:nvPicPr>
            <p:cNvPr id="192" name="Рисунок 191">
              <a:extLst>
                <a:ext uri="{FF2B5EF4-FFF2-40B4-BE49-F238E27FC236}">
                  <a16:creationId xmlns:a16="http://schemas.microsoft.com/office/drawing/2014/main" id="{1D736F2B-CC0A-4159-A121-44214761BCC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41995" y="3866456"/>
              <a:ext cx="730013" cy="730013"/>
            </a:xfrm>
            <a:prstGeom prst="rect">
              <a:avLst/>
            </a:prstGeom>
          </p:spPr>
        </p:pic>
      </p:grpSp>
      <p:cxnSp>
        <p:nvCxnSpPr>
          <p:cNvPr id="86" name="Прямая со стрелкой 85">
            <a:extLst>
              <a:ext uri="{FF2B5EF4-FFF2-40B4-BE49-F238E27FC236}">
                <a16:creationId xmlns:a16="http://schemas.microsoft.com/office/drawing/2014/main" id="{651F184F-F15F-419D-B7E8-7FEED611BA36}"/>
              </a:ext>
            </a:extLst>
          </p:cNvPr>
          <p:cNvCxnSpPr>
            <a:cxnSpLocks/>
          </p:cNvCxnSpPr>
          <p:nvPr/>
        </p:nvCxnSpPr>
        <p:spPr>
          <a:xfrm flipV="1">
            <a:off x="4290317" y="4268761"/>
            <a:ext cx="1006845" cy="7862"/>
          </a:xfrm>
          <a:prstGeom prst="straightConnector1">
            <a:avLst/>
          </a:prstGeom>
          <a:ln w="38100">
            <a:solidFill>
              <a:srgbClr val="9D9D9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AD55247D-FE50-4A33-A28E-C3E33A7DC814}"/>
              </a:ext>
            </a:extLst>
          </p:cNvPr>
          <p:cNvGrpSpPr/>
          <p:nvPr/>
        </p:nvGrpSpPr>
        <p:grpSpPr>
          <a:xfrm>
            <a:off x="5315075" y="3937792"/>
            <a:ext cx="651182" cy="651183"/>
            <a:chOff x="5315075" y="3937792"/>
            <a:chExt cx="651182" cy="651183"/>
          </a:xfrm>
        </p:grpSpPr>
        <p:grpSp>
          <p:nvGrpSpPr>
            <p:cNvPr id="98" name="Группа 97">
              <a:extLst>
                <a:ext uri="{FF2B5EF4-FFF2-40B4-BE49-F238E27FC236}">
                  <a16:creationId xmlns:a16="http://schemas.microsoft.com/office/drawing/2014/main" id="{384E28A1-B6BA-4F92-A937-CBAF5662DCC5}"/>
                </a:ext>
              </a:extLst>
            </p:cNvPr>
            <p:cNvGrpSpPr/>
            <p:nvPr/>
          </p:nvGrpSpPr>
          <p:grpSpPr>
            <a:xfrm>
              <a:off x="5315075" y="3937792"/>
              <a:ext cx="651182" cy="651183"/>
              <a:chOff x="6250815" y="2264245"/>
              <a:chExt cx="512289" cy="512290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01" name="Блок-схема: узел 100">
                <a:extLst>
                  <a:ext uri="{FF2B5EF4-FFF2-40B4-BE49-F238E27FC236}">
                    <a16:creationId xmlns:a16="http://schemas.microsoft.com/office/drawing/2014/main" id="{FDFE0D00-136D-4AF3-8BB2-E04EA0B3850F}"/>
                  </a:ext>
                </a:extLst>
              </p:cNvPr>
              <p:cNvSpPr/>
              <p:nvPr/>
            </p:nvSpPr>
            <p:spPr>
              <a:xfrm>
                <a:off x="6250815" y="2264245"/>
                <a:ext cx="512289" cy="512290"/>
              </a:xfrm>
              <a:prstGeom prst="flowChartConnector">
                <a:avLst/>
              </a:prstGeom>
              <a:noFill/>
              <a:ln w="57150">
                <a:solidFill>
                  <a:srgbClr val="026F5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2" name="Блок-схема: узел 101">
                <a:extLst>
                  <a:ext uri="{FF2B5EF4-FFF2-40B4-BE49-F238E27FC236}">
                    <a16:creationId xmlns:a16="http://schemas.microsoft.com/office/drawing/2014/main" id="{9D77F55C-4431-4E92-ACBD-F262E385460A}"/>
                  </a:ext>
                </a:extLst>
              </p:cNvPr>
              <p:cNvSpPr/>
              <p:nvPr/>
            </p:nvSpPr>
            <p:spPr>
              <a:xfrm>
                <a:off x="6270888" y="2285471"/>
                <a:ext cx="471756" cy="471757"/>
              </a:xfrm>
              <a:prstGeom prst="flowChartConnector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63500" dist="50800" dir="2100000" sx="97000" sy="97000" algn="tl" rotWithShape="0">
                  <a:prstClr val="black">
                    <a:alpha val="7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pic>
          <p:nvPicPr>
            <p:cNvPr id="5" name="Рисунок 4">
              <a:extLst>
                <a:ext uri="{FF2B5EF4-FFF2-40B4-BE49-F238E27FC236}">
                  <a16:creationId xmlns:a16="http://schemas.microsoft.com/office/drawing/2014/main" id="{513E870E-74D1-4EA8-A3C1-301E97A722EE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58366" y="4076399"/>
              <a:ext cx="412965" cy="412965"/>
            </a:xfrm>
            <a:prstGeom prst="rect">
              <a:avLst/>
            </a:prstGeom>
          </p:spPr>
        </p:pic>
      </p:grpSp>
      <p:sp>
        <p:nvSpPr>
          <p:cNvPr id="83" name="Дуга 82">
            <a:extLst>
              <a:ext uri="{FF2B5EF4-FFF2-40B4-BE49-F238E27FC236}">
                <a16:creationId xmlns:a16="http://schemas.microsoft.com/office/drawing/2014/main" id="{8231C5A8-8729-4A14-A47C-39962C8C3299}"/>
              </a:ext>
            </a:extLst>
          </p:cNvPr>
          <p:cNvSpPr/>
          <p:nvPr/>
        </p:nvSpPr>
        <p:spPr>
          <a:xfrm flipH="1">
            <a:off x="118556" y="1816376"/>
            <a:ext cx="1874115" cy="3087292"/>
          </a:xfrm>
          <a:prstGeom prst="arc">
            <a:avLst>
              <a:gd name="adj1" fmla="val 16283827"/>
              <a:gd name="adj2" fmla="val 5535977"/>
            </a:avLst>
          </a:prstGeom>
          <a:ln w="38100">
            <a:solidFill>
              <a:srgbClr val="9D9D9C"/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F560DEF1-3649-4C67-B410-25963A62AA3E}"/>
              </a:ext>
            </a:extLst>
          </p:cNvPr>
          <p:cNvGrpSpPr/>
          <p:nvPr/>
        </p:nvGrpSpPr>
        <p:grpSpPr>
          <a:xfrm>
            <a:off x="1113791" y="4486957"/>
            <a:ext cx="4526629" cy="412966"/>
            <a:chOff x="1113791" y="4486957"/>
            <a:chExt cx="4526629" cy="412966"/>
          </a:xfrm>
        </p:grpSpPr>
        <p:sp>
          <p:nvSpPr>
            <p:cNvPr id="7" name="Дуга 6">
              <a:extLst>
                <a:ext uri="{FF2B5EF4-FFF2-40B4-BE49-F238E27FC236}">
                  <a16:creationId xmlns:a16="http://schemas.microsoft.com/office/drawing/2014/main" id="{E228A742-C519-4ECF-A431-CAE6D783E1ED}"/>
                </a:ext>
              </a:extLst>
            </p:cNvPr>
            <p:cNvSpPr/>
            <p:nvPr/>
          </p:nvSpPr>
          <p:spPr>
            <a:xfrm rot="16200000" flipH="1">
              <a:off x="5255513" y="4515016"/>
              <a:ext cx="412965" cy="356848"/>
            </a:xfrm>
            <a:custGeom>
              <a:avLst/>
              <a:gdLst>
                <a:gd name="connsiteX0" fmla="*/ 543645 w 543680"/>
                <a:gd name="connsiteY0" fmla="*/ 304625 h 599660"/>
                <a:gd name="connsiteX1" fmla="*/ 466286 w 543680"/>
                <a:gd name="connsiteY1" fmla="*/ 509357 h 599660"/>
                <a:gd name="connsiteX2" fmla="*/ 254768 w 543680"/>
                <a:gd name="connsiteY2" fmla="*/ 599067 h 599660"/>
                <a:gd name="connsiteX3" fmla="*/ 271840 w 543680"/>
                <a:gd name="connsiteY3" fmla="*/ 299830 h 599660"/>
                <a:gd name="connsiteX4" fmla="*/ 543645 w 543680"/>
                <a:gd name="connsiteY4" fmla="*/ 304625 h 599660"/>
                <a:gd name="connsiteX0" fmla="*/ 543645 w 543680"/>
                <a:gd name="connsiteY0" fmla="*/ 304625 h 599660"/>
                <a:gd name="connsiteX1" fmla="*/ 466286 w 543680"/>
                <a:gd name="connsiteY1" fmla="*/ 509357 h 599660"/>
                <a:gd name="connsiteX2" fmla="*/ 254768 w 543680"/>
                <a:gd name="connsiteY2" fmla="*/ 599067 h 599660"/>
                <a:gd name="connsiteX0" fmla="*/ 334328 w 334328"/>
                <a:gd name="connsiteY0" fmla="*/ 75134 h 370168"/>
                <a:gd name="connsiteX1" fmla="*/ 256969 w 334328"/>
                <a:gd name="connsiteY1" fmla="*/ 279866 h 370168"/>
                <a:gd name="connsiteX2" fmla="*/ 45451 w 334328"/>
                <a:gd name="connsiteY2" fmla="*/ 369576 h 370168"/>
                <a:gd name="connsiteX3" fmla="*/ 0 w 334328"/>
                <a:gd name="connsiteY3" fmla="*/ 0 h 370168"/>
                <a:gd name="connsiteX4" fmla="*/ 334328 w 334328"/>
                <a:gd name="connsiteY4" fmla="*/ 75134 h 370168"/>
                <a:gd name="connsiteX0" fmla="*/ 334328 w 334328"/>
                <a:gd name="connsiteY0" fmla="*/ 75134 h 370168"/>
                <a:gd name="connsiteX1" fmla="*/ 256969 w 334328"/>
                <a:gd name="connsiteY1" fmla="*/ 279866 h 370168"/>
                <a:gd name="connsiteX2" fmla="*/ 45451 w 334328"/>
                <a:gd name="connsiteY2" fmla="*/ 369576 h 370168"/>
                <a:gd name="connsiteX0" fmla="*/ 334328 w 334328"/>
                <a:gd name="connsiteY0" fmla="*/ 75134 h 370168"/>
                <a:gd name="connsiteX1" fmla="*/ 256969 w 334328"/>
                <a:gd name="connsiteY1" fmla="*/ 279866 h 370168"/>
                <a:gd name="connsiteX2" fmla="*/ 45451 w 334328"/>
                <a:gd name="connsiteY2" fmla="*/ 369576 h 370168"/>
                <a:gd name="connsiteX3" fmla="*/ 0 w 334328"/>
                <a:gd name="connsiteY3" fmla="*/ 0 h 370168"/>
                <a:gd name="connsiteX4" fmla="*/ 334328 w 334328"/>
                <a:gd name="connsiteY4" fmla="*/ 75134 h 370168"/>
                <a:gd name="connsiteX0" fmla="*/ 334328 w 334328"/>
                <a:gd name="connsiteY0" fmla="*/ 75134 h 370168"/>
                <a:gd name="connsiteX1" fmla="*/ 186631 w 334328"/>
                <a:gd name="connsiteY1" fmla="*/ 182173 h 370168"/>
                <a:gd name="connsiteX2" fmla="*/ 45451 w 334328"/>
                <a:gd name="connsiteY2" fmla="*/ 369576 h 370168"/>
                <a:gd name="connsiteX0" fmla="*/ 334328 w 334328"/>
                <a:gd name="connsiteY0" fmla="*/ 75134 h 370311"/>
                <a:gd name="connsiteX1" fmla="*/ 256969 w 334328"/>
                <a:gd name="connsiteY1" fmla="*/ 279866 h 370311"/>
                <a:gd name="connsiteX2" fmla="*/ 45451 w 334328"/>
                <a:gd name="connsiteY2" fmla="*/ 369576 h 370311"/>
                <a:gd name="connsiteX3" fmla="*/ 0 w 334328"/>
                <a:gd name="connsiteY3" fmla="*/ 0 h 370311"/>
                <a:gd name="connsiteX4" fmla="*/ 334328 w 334328"/>
                <a:gd name="connsiteY4" fmla="*/ 75134 h 370311"/>
                <a:gd name="connsiteX0" fmla="*/ 334328 w 334328"/>
                <a:gd name="connsiteY0" fmla="*/ 75134 h 370311"/>
                <a:gd name="connsiteX1" fmla="*/ 264785 w 334328"/>
                <a:gd name="connsiteY1" fmla="*/ 287681 h 370311"/>
                <a:gd name="connsiteX2" fmla="*/ 45451 w 334328"/>
                <a:gd name="connsiteY2" fmla="*/ 369576 h 370311"/>
                <a:gd name="connsiteX0" fmla="*/ 334328 w 334328"/>
                <a:gd name="connsiteY0" fmla="*/ 75134 h 447942"/>
                <a:gd name="connsiteX1" fmla="*/ 256969 w 334328"/>
                <a:gd name="connsiteY1" fmla="*/ 279866 h 447942"/>
                <a:gd name="connsiteX2" fmla="*/ 45451 w 334328"/>
                <a:gd name="connsiteY2" fmla="*/ 369576 h 447942"/>
                <a:gd name="connsiteX3" fmla="*/ 0 w 334328"/>
                <a:gd name="connsiteY3" fmla="*/ 0 h 447942"/>
                <a:gd name="connsiteX4" fmla="*/ 334328 w 334328"/>
                <a:gd name="connsiteY4" fmla="*/ 75134 h 447942"/>
                <a:gd name="connsiteX0" fmla="*/ 334328 w 334328"/>
                <a:gd name="connsiteY0" fmla="*/ 75134 h 447942"/>
                <a:gd name="connsiteX1" fmla="*/ 264785 w 334328"/>
                <a:gd name="connsiteY1" fmla="*/ 287681 h 447942"/>
                <a:gd name="connsiteX2" fmla="*/ 49362 w 334328"/>
                <a:gd name="connsiteY2" fmla="*/ 447732 h 447942"/>
                <a:gd name="connsiteX0" fmla="*/ 334328 w 334328"/>
                <a:gd name="connsiteY0" fmla="*/ 75134 h 537723"/>
                <a:gd name="connsiteX1" fmla="*/ 256969 w 334328"/>
                <a:gd name="connsiteY1" fmla="*/ 279866 h 537723"/>
                <a:gd name="connsiteX2" fmla="*/ 45451 w 334328"/>
                <a:gd name="connsiteY2" fmla="*/ 369576 h 537723"/>
                <a:gd name="connsiteX3" fmla="*/ 0 w 334328"/>
                <a:gd name="connsiteY3" fmla="*/ 0 h 537723"/>
                <a:gd name="connsiteX4" fmla="*/ 334328 w 334328"/>
                <a:gd name="connsiteY4" fmla="*/ 75134 h 537723"/>
                <a:gd name="connsiteX0" fmla="*/ 334328 w 334328"/>
                <a:gd name="connsiteY0" fmla="*/ 75134 h 537723"/>
                <a:gd name="connsiteX1" fmla="*/ 264785 w 334328"/>
                <a:gd name="connsiteY1" fmla="*/ 287681 h 537723"/>
                <a:gd name="connsiteX2" fmla="*/ 154870 w 334328"/>
                <a:gd name="connsiteY2" fmla="*/ 537609 h 537723"/>
                <a:gd name="connsiteX0" fmla="*/ 334328 w 334328"/>
                <a:gd name="connsiteY0" fmla="*/ 75134 h 768218"/>
                <a:gd name="connsiteX1" fmla="*/ 256969 w 334328"/>
                <a:gd name="connsiteY1" fmla="*/ 279866 h 768218"/>
                <a:gd name="connsiteX2" fmla="*/ 45451 w 334328"/>
                <a:gd name="connsiteY2" fmla="*/ 369576 h 768218"/>
                <a:gd name="connsiteX3" fmla="*/ 0 w 334328"/>
                <a:gd name="connsiteY3" fmla="*/ 0 h 768218"/>
                <a:gd name="connsiteX4" fmla="*/ 334328 w 334328"/>
                <a:gd name="connsiteY4" fmla="*/ 75134 h 768218"/>
                <a:gd name="connsiteX0" fmla="*/ 334328 w 334328"/>
                <a:gd name="connsiteY0" fmla="*/ 75134 h 768218"/>
                <a:gd name="connsiteX1" fmla="*/ 264785 w 334328"/>
                <a:gd name="connsiteY1" fmla="*/ 287681 h 768218"/>
                <a:gd name="connsiteX2" fmla="*/ 14196 w 334328"/>
                <a:gd name="connsiteY2" fmla="*/ 768166 h 768218"/>
                <a:gd name="connsiteX0" fmla="*/ 334328 w 334328"/>
                <a:gd name="connsiteY0" fmla="*/ 75134 h 781640"/>
                <a:gd name="connsiteX1" fmla="*/ 256969 w 334328"/>
                <a:gd name="connsiteY1" fmla="*/ 279866 h 781640"/>
                <a:gd name="connsiteX2" fmla="*/ 45451 w 334328"/>
                <a:gd name="connsiteY2" fmla="*/ 369576 h 781640"/>
                <a:gd name="connsiteX3" fmla="*/ 0 w 334328"/>
                <a:gd name="connsiteY3" fmla="*/ 0 h 781640"/>
                <a:gd name="connsiteX4" fmla="*/ 334328 w 334328"/>
                <a:gd name="connsiteY4" fmla="*/ 75134 h 781640"/>
                <a:gd name="connsiteX0" fmla="*/ 334328 w 334328"/>
                <a:gd name="connsiteY0" fmla="*/ 75134 h 781640"/>
                <a:gd name="connsiteX1" fmla="*/ 264785 w 334328"/>
                <a:gd name="connsiteY1" fmla="*/ 287681 h 781640"/>
                <a:gd name="connsiteX2" fmla="*/ 14196 w 334328"/>
                <a:gd name="connsiteY2" fmla="*/ 768166 h 781640"/>
                <a:gd name="connsiteX0" fmla="*/ 334328 w 334328"/>
                <a:gd name="connsiteY0" fmla="*/ 75134 h 768166"/>
                <a:gd name="connsiteX1" fmla="*/ 256969 w 334328"/>
                <a:gd name="connsiteY1" fmla="*/ 279866 h 768166"/>
                <a:gd name="connsiteX2" fmla="*/ 45451 w 334328"/>
                <a:gd name="connsiteY2" fmla="*/ 369576 h 768166"/>
                <a:gd name="connsiteX3" fmla="*/ 0 w 334328"/>
                <a:gd name="connsiteY3" fmla="*/ 0 h 768166"/>
                <a:gd name="connsiteX4" fmla="*/ 334328 w 334328"/>
                <a:gd name="connsiteY4" fmla="*/ 75134 h 768166"/>
                <a:gd name="connsiteX0" fmla="*/ 334328 w 334328"/>
                <a:gd name="connsiteY0" fmla="*/ 75134 h 768166"/>
                <a:gd name="connsiteX1" fmla="*/ 264785 w 334328"/>
                <a:gd name="connsiteY1" fmla="*/ 287681 h 768166"/>
                <a:gd name="connsiteX2" fmla="*/ 14196 w 334328"/>
                <a:gd name="connsiteY2" fmla="*/ 768166 h 768166"/>
                <a:gd name="connsiteX0" fmla="*/ 334328 w 361474"/>
                <a:gd name="connsiteY0" fmla="*/ 75134 h 768166"/>
                <a:gd name="connsiteX1" fmla="*/ 256969 w 361474"/>
                <a:gd name="connsiteY1" fmla="*/ 279866 h 768166"/>
                <a:gd name="connsiteX2" fmla="*/ 45451 w 361474"/>
                <a:gd name="connsiteY2" fmla="*/ 369576 h 768166"/>
                <a:gd name="connsiteX3" fmla="*/ 0 w 361474"/>
                <a:gd name="connsiteY3" fmla="*/ 0 h 768166"/>
                <a:gd name="connsiteX4" fmla="*/ 334328 w 361474"/>
                <a:gd name="connsiteY4" fmla="*/ 75134 h 768166"/>
                <a:gd name="connsiteX0" fmla="*/ 334328 w 361474"/>
                <a:gd name="connsiteY0" fmla="*/ 75134 h 768166"/>
                <a:gd name="connsiteX1" fmla="*/ 341903 w 361474"/>
                <a:gd name="connsiteY1" fmla="*/ 397849 h 768166"/>
                <a:gd name="connsiteX2" fmla="*/ 14196 w 361474"/>
                <a:gd name="connsiteY2" fmla="*/ 768166 h 768166"/>
                <a:gd name="connsiteX0" fmla="*/ 334328 w 361474"/>
                <a:gd name="connsiteY0" fmla="*/ 75134 h 768166"/>
                <a:gd name="connsiteX1" fmla="*/ 256969 w 361474"/>
                <a:gd name="connsiteY1" fmla="*/ 279866 h 768166"/>
                <a:gd name="connsiteX2" fmla="*/ 45451 w 361474"/>
                <a:gd name="connsiteY2" fmla="*/ 369576 h 768166"/>
                <a:gd name="connsiteX3" fmla="*/ 0 w 361474"/>
                <a:gd name="connsiteY3" fmla="*/ 0 h 768166"/>
                <a:gd name="connsiteX4" fmla="*/ 334328 w 361474"/>
                <a:gd name="connsiteY4" fmla="*/ 75134 h 768166"/>
                <a:gd name="connsiteX0" fmla="*/ 334328 w 361474"/>
                <a:gd name="connsiteY0" fmla="*/ 75134 h 768166"/>
                <a:gd name="connsiteX1" fmla="*/ 341903 w 361474"/>
                <a:gd name="connsiteY1" fmla="*/ 397849 h 768166"/>
                <a:gd name="connsiteX2" fmla="*/ 14196 w 361474"/>
                <a:gd name="connsiteY2" fmla="*/ 768166 h 768166"/>
                <a:gd name="connsiteX0" fmla="*/ 334328 w 361474"/>
                <a:gd name="connsiteY0" fmla="*/ 75134 h 768166"/>
                <a:gd name="connsiteX1" fmla="*/ 113750 w 361474"/>
                <a:gd name="connsiteY1" fmla="*/ 89825 h 768166"/>
                <a:gd name="connsiteX2" fmla="*/ 45451 w 361474"/>
                <a:gd name="connsiteY2" fmla="*/ 369576 h 768166"/>
                <a:gd name="connsiteX3" fmla="*/ 0 w 361474"/>
                <a:gd name="connsiteY3" fmla="*/ 0 h 768166"/>
                <a:gd name="connsiteX4" fmla="*/ 334328 w 361474"/>
                <a:gd name="connsiteY4" fmla="*/ 75134 h 768166"/>
                <a:gd name="connsiteX0" fmla="*/ 334328 w 361474"/>
                <a:gd name="connsiteY0" fmla="*/ 75134 h 768166"/>
                <a:gd name="connsiteX1" fmla="*/ 341903 w 361474"/>
                <a:gd name="connsiteY1" fmla="*/ 397849 h 768166"/>
                <a:gd name="connsiteX2" fmla="*/ 14196 w 361474"/>
                <a:gd name="connsiteY2" fmla="*/ 768166 h 768166"/>
                <a:gd name="connsiteX0" fmla="*/ 416529 w 443675"/>
                <a:gd name="connsiteY0" fmla="*/ 75134 h 826004"/>
                <a:gd name="connsiteX1" fmla="*/ 195951 w 443675"/>
                <a:gd name="connsiteY1" fmla="*/ 89825 h 826004"/>
                <a:gd name="connsiteX2" fmla="*/ 127652 w 443675"/>
                <a:gd name="connsiteY2" fmla="*/ 369576 h 826004"/>
                <a:gd name="connsiteX3" fmla="*/ 82201 w 443675"/>
                <a:gd name="connsiteY3" fmla="*/ 0 h 826004"/>
                <a:gd name="connsiteX4" fmla="*/ 416529 w 443675"/>
                <a:gd name="connsiteY4" fmla="*/ 75134 h 826004"/>
                <a:gd name="connsiteX0" fmla="*/ 416529 w 443675"/>
                <a:gd name="connsiteY0" fmla="*/ 75134 h 826004"/>
                <a:gd name="connsiteX1" fmla="*/ 424104 w 443675"/>
                <a:gd name="connsiteY1" fmla="*/ 397849 h 826004"/>
                <a:gd name="connsiteX2" fmla="*/ 0 w 443675"/>
                <a:gd name="connsiteY2" fmla="*/ 826004 h 826004"/>
                <a:gd name="connsiteX0" fmla="*/ 416529 w 443675"/>
                <a:gd name="connsiteY0" fmla="*/ 75134 h 826004"/>
                <a:gd name="connsiteX1" fmla="*/ 195951 w 443675"/>
                <a:gd name="connsiteY1" fmla="*/ 89825 h 826004"/>
                <a:gd name="connsiteX2" fmla="*/ 127652 w 443675"/>
                <a:gd name="connsiteY2" fmla="*/ 369576 h 826004"/>
                <a:gd name="connsiteX3" fmla="*/ 82201 w 443675"/>
                <a:gd name="connsiteY3" fmla="*/ 0 h 826004"/>
                <a:gd name="connsiteX4" fmla="*/ 416529 w 443675"/>
                <a:gd name="connsiteY4" fmla="*/ 75134 h 826004"/>
                <a:gd name="connsiteX0" fmla="*/ 416529 w 443675"/>
                <a:gd name="connsiteY0" fmla="*/ 75134 h 826004"/>
                <a:gd name="connsiteX1" fmla="*/ 424104 w 443675"/>
                <a:gd name="connsiteY1" fmla="*/ 397849 h 826004"/>
                <a:gd name="connsiteX2" fmla="*/ 0 w 443675"/>
                <a:gd name="connsiteY2" fmla="*/ 826004 h 826004"/>
                <a:gd name="connsiteX0" fmla="*/ 416529 w 443675"/>
                <a:gd name="connsiteY0" fmla="*/ 75134 h 826004"/>
                <a:gd name="connsiteX1" fmla="*/ 195951 w 443675"/>
                <a:gd name="connsiteY1" fmla="*/ 89825 h 826004"/>
                <a:gd name="connsiteX2" fmla="*/ 127652 w 443675"/>
                <a:gd name="connsiteY2" fmla="*/ 369576 h 826004"/>
                <a:gd name="connsiteX3" fmla="*/ 82201 w 443675"/>
                <a:gd name="connsiteY3" fmla="*/ 0 h 826004"/>
                <a:gd name="connsiteX4" fmla="*/ 416529 w 443675"/>
                <a:gd name="connsiteY4" fmla="*/ 75134 h 826004"/>
                <a:gd name="connsiteX0" fmla="*/ 416529 w 443675"/>
                <a:gd name="connsiteY0" fmla="*/ 75134 h 826004"/>
                <a:gd name="connsiteX1" fmla="*/ 424104 w 443675"/>
                <a:gd name="connsiteY1" fmla="*/ 397849 h 826004"/>
                <a:gd name="connsiteX2" fmla="*/ 0 w 443675"/>
                <a:gd name="connsiteY2" fmla="*/ 826004 h 826004"/>
                <a:gd name="connsiteX0" fmla="*/ 334328 w 361474"/>
                <a:gd name="connsiteY0" fmla="*/ 75134 h 457798"/>
                <a:gd name="connsiteX1" fmla="*/ 113750 w 361474"/>
                <a:gd name="connsiteY1" fmla="*/ 89825 h 457798"/>
                <a:gd name="connsiteX2" fmla="*/ 45451 w 361474"/>
                <a:gd name="connsiteY2" fmla="*/ 369576 h 457798"/>
                <a:gd name="connsiteX3" fmla="*/ 0 w 361474"/>
                <a:gd name="connsiteY3" fmla="*/ 0 h 457798"/>
                <a:gd name="connsiteX4" fmla="*/ 334328 w 361474"/>
                <a:gd name="connsiteY4" fmla="*/ 75134 h 457798"/>
                <a:gd name="connsiteX0" fmla="*/ 334328 w 361474"/>
                <a:gd name="connsiteY0" fmla="*/ 75134 h 457798"/>
                <a:gd name="connsiteX1" fmla="*/ 341903 w 361474"/>
                <a:gd name="connsiteY1" fmla="*/ 397849 h 457798"/>
                <a:gd name="connsiteX2" fmla="*/ 55513 w 361474"/>
                <a:gd name="connsiteY2" fmla="*/ 440417 h 457798"/>
                <a:gd name="connsiteX0" fmla="*/ 334328 w 361474"/>
                <a:gd name="connsiteY0" fmla="*/ 75134 h 441238"/>
                <a:gd name="connsiteX1" fmla="*/ 113750 w 361474"/>
                <a:gd name="connsiteY1" fmla="*/ 89825 h 441238"/>
                <a:gd name="connsiteX2" fmla="*/ 45451 w 361474"/>
                <a:gd name="connsiteY2" fmla="*/ 369576 h 441238"/>
                <a:gd name="connsiteX3" fmla="*/ 0 w 361474"/>
                <a:gd name="connsiteY3" fmla="*/ 0 h 441238"/>
                <a:gd name="connsiteX4" fmla="*/ 334328 w 361474"/>
                <a:gd name="connsiteY4" fmla="*/ 75134 h 441238"/>
                <a:gd name="connsiteX0" fmla="*/ 334328 w 361474"/>
                <a:gd name="connsiteY0" fmla="*/ 75134 h 441238"/>
                <a:gd name="connsiteX1" fmla="*/ 341903 w 361474"/>
                <a:gd name="connsiteY1" fmla="*/ 397849 h 441238"/>
                <a:gd name="connsiteX2" fmla="*/ 55513 w 361474"/>
                <a:gd name="connsiteY2" fmla="*/ 440417 h 441238"/>
                <a:gd name="connsiteX0" fmla="*/ 334328 w 335972"/>
                <a:gd name="connsiteY0" fmla="*/ 75134 h 440417"/>
                <a:gd name="connsiteX1" fmla="*/ 113750 w 335972"/>
                <a:gd name="connsiteY1" fmla="*/ 89825 h 440417"/>
                <a:gd name="connsiteX2" fmla="*/ 45451 w 335972"/>
                <a:gd name="connsiteY2" fmla="*/ 369576 h 440417"/>
                <a:gd name="connsiteX3" fmla="*/ 0 w 335972"/>
                <a:gd name="connsiteY3" fmla="*/ 0 h 440417"/>
                <a:gd name="connsiteX4" fmla="*/ 334328 w 335972"/>
                <a:gd name="connsiteY4" fmla="*/ 75134 h 440417"/>
                <a:gd name="connsiteX0" fmla="*/ 334328 w 335972"/>
                <a:gd name="connsiteY0" fmla="*/ 75134 h 440417"/>
                <a:gd name="connsiteX1" fmla="*/ 300590 w 335972"/>
                <a:gd name="connsiteY1" fmla="*/ 271155 h 440417"/>
                <a:gd name="connsiteX2" fmla="*/ 55513 w 335972"/>
                <a:gd name="connsiteY2" fmla="*/ 440417 h 440417"/>
                <a:gd name="connsiteX0" fmla="*/ 334328 w 335972"/>
                <a:gd name="connsiteY0" fmla="*/ 75134 h 440417"/>
                <a:gd name="connsiteX1" fmla="*/ 113750 w 335972"/>
                <a:gd name="connsiteY1" fmla="*/ 89825 h 440417"/>
                <a:gd name="connsiteX2" fmla="*/ 45451 w 335972"/>
                <a:gd name="connsiteY2" fmla="*/ 369576 h 440417"/>
                <a:gd name="connsiteX3" fmla="*/ 0 w 335972"/>
                <a:gd name="connsiteY3" fmla="*/ 0 h 440417"/>
                <a:gd name="connsiteX4" fmla="*/ 334328 w 335972"/>
                <a:gd name="connsiteY4" fmla="*/ 75134 h 440417"/>
                <a:gd name="connsiteX0" fmla="*/ 334328 w 335972"/>
                <a:gd name="connsiteY0" fmla="*/ 75134 h 440417"/>
                <a:gd name="connsiteX1" fmla="*/ 300590 w 335972"/>
                <a:gd name="connsiteY1" fmla="*/ 271155 h 440417"/>
                <a:gd name="connsiteX2" fmla="*/ 55513 w 335972"/>
                <a:gd name="connsiteY2" fmla="*/ 440417 h 440417"/>
                <a:gd name="connsiteX0" fmla="*/ 334328 w 334328"/>
                <a:gd name="connsiteY0" fmla="*/ 75134 h 440417"/>
                <a:gd name="connsiteX1" fmla="*/ 113750 w 334328"/>
                <a:gd name="connsiteY1" fmla="*/ 89825 h 440417"/>
                <a:gd name="connsiteX2" fmla="*/ 45451 w 334328"/>
                <a:gd name="connsiteY2" fmla="*/ 369576 h 440417"/>
                <a:gd name="connsiteX3" fmla="*/ 0 w 334328"/>
                <a:gd name="connsiteY3" fmla="*/ 0 h 440417"/>
                <a:gd name="connsiteX4" fmla="*/ 334328 w 334328"/>
                <a:gd name="connsiteY4" fmla="*/ 75134 h 440417"/>
                <a:gd name="connsiteX0" fmla="*/ 334328 w 334328"/>
                <a:gd name="connsiteY0" fmla="*/ 75134 h 440417"/>
                <a:gd name="connsiteX1" fmla="*/ 300590 w 334328"/>
                <a:gd name="connsiteY1" fmla="*/ 271155 h 440417"/>
                <a:gd name="connsiteX2" fmla="*/ 55513 w 334328"/>
                <a:gd name="connsiteY2" fmla="*/ 440417 h 440417"/>
                <a:gd name="connsiteX0" fmla="*/ 334328 w 334328"/>
                <a:gd name="connsiteY0" fmla="*/ 75134 h 440417"/>
                <a:gd name="connsiteX1" fmla="*/ 113750 w 334328"/>
                <a:gd name="connsiteY1" fmla="*/ 89825 h 440417"/>
                <a:gd name="connsiteX2" fmla="*/ 45451 w 334328"/>
                <a:gd name="connsiteY2" fmla="*/ 369576 h 440417"/>
                <a:gd name="connsiteX3" fmla="*/ 0 w 334328"/>
                <a:gd name="connsiteY3" fmla="*/ 0 h 440417"/>
                <a:gd name="connsiteX4" fmla="*/ 334328 w 334328"/>
                <a:gd name="connsiteY4" fmla="*/ 75134 h 440417"/>
                <a:gd name="connsiteX0" fmla="*/ 334328 w 334328"/>
                <a:gd name="connsiteY0" fmla="*/ 75134 h 440417"/>
                <a:gd name="connsiteX1" fmla="*/ 300590 w 334328"/>
                <a:gd name="connsiteY1" fmla="*/ 271155 h 440417"/>
                <a:gd name="connsiteX2" fmla="*/ 55513 w 334328"/>
                <a:gd name="connsiteY2" fmla="*/ 440417 h 440417"/>
                <a:gd name="connsiteX0" fmla="*/ 334328 w 334328"/>
                <a:gd name="connsiteY0" fmla="*/ 75134 h 440417"/>
                <a:gd name="connsiteX1" fmla="*/ 113750 w 334328"/>
                <a:gd name="connsiteY1" fmla="*/ 89825 h 440417"/>
                <a:gd name="connsiteX2" fmla="*/ 45451 w 334328"/>
                <a:gd name="connsiteY2" fmla="*/ 369576 h 440417"/>
                <a:gd name="connsiteX3" fmla="*/ 0 w 334328"/>
                <a:gd name="connsiteY3" fmla="*/ 0 h 440417"/>
                <a:gd name="connsiteX4" fmla="*/ 334328 w 334328"/>
                <a:gd name="connsiteY4" fmla="*/ 75134 h 440417"/>
                <a:gd name="connsiteX0" fmla="*/ 334328 w 334328"/>
                <a:gd name="connsiteY0" fmla="*/ 75134 h 440417"/>
                <a:gd name="connsiteX1" fmla="*/ 300590 w 334328"/>
                <a:gd name="connsiteY1" fmla="*/ 271155 h 440417"/>
                <a:gd name="connsiteX2" fmla="*/ 55513 w 334328"/>
                <a:gd name="connsiteY2" fmla="*/ 440417 h 440417"/>
                <a:gd name="connsiteX0" fmla="*/ 334328 w 334328"/>
                <a:gd name="connsiteY0" fmla="*/ 75134 h 399107"/>
                <a:gd name="connsiteX1" fmla="*/ 113750 w 334328"/>
                <a:gd name="connsiteY1" fmla="*/ 89825 h 399107"/>
                <a:gd name="connsiteX2" fmla="*/ 45451 w 334328"/>
                <a:gd name="connsiteY2" fmla="*/ 369576 h 399107"/>
                <a:gd name="connsiteX3" fmla="*/ 0 w 334328"/>
                <a:gd name="connsiteY3" fmla="*/ 0 h 399107"/>
                <a:gd name="connsiteX4" fmla="*/ 334328 w 334328"/>
                <a:gd name="connsiteY4" fmla="*/ 75134 h 399107"/>
                <a:gd name="connsiteX0" fmla="*/ 334328 w 334328"/>
                <a:gd name="connsiteY0" fmla="*/ 75134 h 399107"/>
                <a:gd name="connsiteX1" fmla="*/ 300590 w 334328"/>
                <a:gd name="connsiteY1" fmla="*/ 271155 h 399107"/>
                <a:gd name="connsiteX2" fmla="*/ 55516 w 334328"/>
                <a:gd name="connsiteY2" fmla="*/ 399107 h 399107"/>
                <a:gd name="connsiteX0" fmla="*/ 334328 w 334328"/>
                <a:gd name="connsiteY0" fmla="*/ 75134 h 399107"/>
                <a:gd name="connsiteX1" fmla="*/ 113750 w 334328"/>
                <a:gd name="connsiteY1" fmla="*/ 89825 h 399107"/>
                <a:gd name="connsiteX2" fmla="*/ 45451 w 334328"/>
                <a:gd name="connsiteY2" fmla="*/ 369576 h 399107"/>
                <a:gd name="connsiteX3" fmla="*/ 0 w 334328"/>
                <a:gd name="connsiteY3" fmla="*/ 0 h 399107"/>
                <a:gd name="connsiteX4" fmla="*/ 334328 w 334328"/>
                <a:gd name="connsiteY4" fmla="*/ 75134 h 399107"/>
                <a:gd name="connsiteX0" fmla="*/ 334328 w 334328"/>
                <a:gd name="connsiteY0" fmla="*/ 75134 h 399107"/>
                <a:gd name="connsiteX1" fmla="*/ 300590 w 334328"/>
                <a:gd name="connsiteY1" fmla="*/ 271155 h 399107"/>
                <a:gd name="connsiteX2" fmla="*/ 55516 w 334328"/>
                <a:gd name="connsiteY2" fmla="*/ 399107 h 399107"/>
                <a:gd name="connsiteX0" fmla="*/ 334328 w 334328"/>
                <a:gd name="connsiteY0" fmla="*/ 75134 h 399107"/>
                <a:gd name="connsiteX1" fmla="*/ 113750 w 334328"/>
                <a:gd name="connsiteY1" fmla="*/ 89825 h 399107"/>
                <a:gd name="connsiteX2" fmla="*/ 45451 w 334328"/>
                <a:gd name="connsiteY2" fmla="*/ 369576 h 399107"/>
                <a:gd name="connsiteX3" fmla="*/ 0 w 334328"/>
                <a:gd name="connsiteY3" fmla="*/ 0 h 399107"/>
                <a:gd name="connsiteX4" fmla="*/ 334328 w 334328"/>
                <a:gd name="connsiteY4" fmla="*/ 75134 h 399107"/>
                <a:gd name="connsiteX0" fmla="*/ 334328 w 334328"/>
                <a:gd name="connsiteY0" fmla="*/ 75134 h 399107"/>
                <a:gd name="connsiteX1" fmla="*/ 300590 w 334328"/>
                <a:gd name="connsiteY1" fmla="*/ 271155 h 399107"/>
                <a:gd name="connsiteX2" fmla="*/ 55516 w 334328"/>
                <a:gd name="connsiteY2" fmla="*/ 399107 h 399107"/>
                <a:gd name="connsiteX0" fmla="*/ 334328 w 334328"/>
                <a:gd name="connsiteY0" fmla="*/ 75134 h 399107"/>
                <a:gd name="connsiteX1" fmla="*/ 113750 w 334328"/>
                <a:gd name="connsiteY1" fmla="*/ 89825 h 399107"/>
                <a:gd name="connsiteX2" fmla="*/ 45451 w 334328"/>
                <a:gd name="connsiteY2" fmla="*/ 369576 h 399107"/>
                <a:gd name="connsiteX3" fmla="*/ 0 w 334328"/>
                <a:gd name="connsiteY3" fmla="*/ 0 h 399107"/>
                <a:gd name="connsiteX4" fmla="*/ 334328 w 334328"/>
                <a:gd name="connsiteY4" fmla="*/ 75134 h 399107"/>
                <a:gd name="connsiteX0" fmla="*/ 334328 w 334328"/>
                <a:gd name="connsiteY0" fmla="*/ 75134 h 399107"/>
                <a:gd name="connsiteX1" fmla="*/ 300593 w 334328"/>
                <a:gd name="connsiteY1" fmla="*/ 293192 h 399107"/>
                <a:gd name="connsiteX2" fmla="*/ 55516 w 334328"/>
                <a:gd name="connsiteY2" fmla="*/ 399107 h 399107"/>
                <a:gd name="connsiteX0" fmla="*/ 334328 w 334862"/>
                <a:gd name="connsiteY0" fmla="*/ 75134 h 399107"/>
                <a:gd name="connsiteX1" fmla="*/ 113750 w 334862"/>
                <a:gd name="connsiteY1" fmla="*/ 89825 h 399107"/>
                <a:gd name="connsiteX2" fmla="*/ 45451 w 334862"/>
                <a:gd name="connsiteY2" fmla="*/ 369576 h 399107"/>
                <a:gd name="connsiteX3" fmla="*/ 0 w 334862"/>
                <a:gd name="connsiteY3" fmla="*/ 0 h 399107"/>
                <a:gd name="connsiteX4" fmla="*/ 334328 w 334862"/>
                <a:gd name="connsiteY4" fmla="*/ 75134 h 399107"/>
                <a:gd name="connsiteX0" fmla="*/ 334328 w 334862"/>
                <a:gd name="connsiteY0" fmla="*/ 75134 h 399107"/>
                <a:gd name="connsiteX1" fmla="*/ 306105 w 334862"/>
                <a:gd name="connsiteY1" fmla="*/ 320737 h 399107"/>
                <a:gd name="connsiteX2" fmla="*/ 55516 w 334862"/>
                <a:gd name="connsiteY2" fmla="*/ 399107 h 399107"/>
                <a:gd name="connsiteX0" fmla="*/ 334328 w 334862"/>
                <a:gd name="connsiteY0" fmla="*/ 75134 h 417433"/>
                <a:gd name="connsiteX1" fmla="*/ 113750 w 334862"/>
                <a:gd name="connsiteY1" fmla="*/ 89825 h 417433"/>
                <a:gd name="connsiteX2" fmla="*/ 45451 w 334862"/>
                <a:gd name="connsiteY2" fmla="*/ 369576 h 417433"/>
                <a:gd name="connsiteX3" fmla="*/ 0 w 334862"/>
                <a:gd name="connsiteY3" fmla="*/ 0 h 417433"/>
                <a:gd name="connsiteX4" fmla="*/ 334328 w 334862"/>
                <a:gd name="connsiteY4" fmla="*/ 75134 h 417433"/>
                <a:gd name="connsiteX0" fmla="*/ 334328 w 334862"/>
                <a:gd name="connsiteY0" fmla="*/ 75134 h 417433"/>
                <a:gd name="connsiteX1" fmla="*/ 306105 w 334862"/>
                <a:gd name="connsiteY1" fmla="*/ 320737 h 417433"/>
                <a:gd name="connsiteX2" fmla="*/ 55516 w 334862"/>
                <a:gd name="connsiteY2" fmla="*/ 399107 h 417433"/>
                <a:gd name="connsiteX0" fmla="*/ 334328 w 334862"/>
                <a:gd name="connsiteY0" fmla="*/ 75134 h 411744"/>
                <a:gd name="connsiteX1" fmla="*/ 113750 w 334862"/>
                <a:gd name="connsiteY1" fmla="*/ 89825 h 411744"/>
                <a:gd name="connsiteX2" fmla="*/ 45451 w 334862"/>
                <a:gd name="connsiteY2" fmla="*/ 369576 h 411744"/>
                <a:gd name="connsiteX3" fmla="*/ 0 w 334862"/>
                <a:gd name="connsiteY3" fmla="*/ 0 h 411744"/>
                <a:gd name="connsiteX4" fmla="*/ 334328 w 334862"/>
                <a:gd name="connsiteY4" fmla="*/ 75134 h 411744"/>
                <a:gd name="connsiteX0" fmla="*/ 334328 w 334862"/>
                <a:gd name="connsiteY0" fmla="*/ 75134 h 411744"/>
                <a:gd name="connsiteX1" fmla="*/ 306105 w 334862"/>
                <a:gd name="connsiteY1" fmla="*/ 320737 h 411744"/>
                <a:gd name="connsiteX2" fmla="*/ 80307 w 334862"/>
                <a:gd name="connsiteY2" fmla="*/ 382584 h 411744"/>
                <a:gd name="connsiteX0" fmla="*/ 334328 w 334862"/>
                <a:gd name="connsiteY0" fmla="*/ 75134 h 406101"/>
                <a:gd name="connsiteX1" fmla="*/ 113750 w 334862"/>
                <a:gd name="connsiteY1" fmla="*/ 89825 h 406101"/>
                <a:gd name="connsiteX2" fmla="*/ 45451 w 334862"/>
                <a:gd name="connsiteY2" fmla="*/ 369576 h 406101"/>
                <a:gd name="connsiteX3" fmla="*/ 0 w 334862"/>
                <a:gd name="connsiteY3" fmla="*/ 0 h 406101"/>
                <a:gd name="connsiteX4" fmla="*/ 334328 w 334862"/>
                <a:gd name="connsiteY4" fmla="*/ 75134 h 406101"/>
                <a:gd name="connsiteX0" fmla="*/ 334328 w 334862"/>
                <a:gd name="connsiteY0" fmla="*/ 75134 h 406101"/>
                <a:gd name="connsiteX1" fmla="*/ 306105 w 334862"/>
                <a:gd name="connsiteY1" fmla="*/ 320737 h 406101"/>
                <a:gd name="connsiteX2" fmla="*/ 80307 w 334862"/>
                <a:gd name="connsiteY2" fmla="*/ 382584 h 406101"/>
                <a:gd name="connsiteX0" fmla="*/ 334328 w 334328"/>
                <a:gd name="connsiteY0" fmla="*/ 75134 h 382584"/>
                <a:gd name="connsiteX1" fmla="*/ 113750 w 334328"/>
                <a:gd name="connsiteY1" fmla="*/ 89825 h 382584"/>
                <a:gd name="connsiteX2" fmla="*/ 45451 w 334328"/>
                <a:gd name="connsiteY2" fmla="*/ 369576 h 382584"/>
                <a:gd name="connsiteX3" fmla="*/ 0 w 334328"/>
                <a:gd name="connsiteY3" fmla="*/ 0 h 382584"/>
                <a:gd name="connsiteX4" fmla="*/ 334328 w 334328"/>
                <a:gd name="connsiteY4" fmla="*/ 75134 h 382584"/>
                <a:gd name="connsiteX0" fmla="*/ 334328 w 334328"/>
                <a:gd name="connsiteY0" fmla="*/ 75134 h 382584"/>
                <a:gd name="connsiteX1" fmla="*/ 281320 w 334328"/>
                <a:gd name="connsiteY1" fmla="*/ 224342 h 382584"/>
                <a:gd name="connsiteX2" fmla="*/ 80307 w 334328"/>
                <a:gd name="connsiteY2" fmla="*/ 382584 h 382584"/>
                <a:gd name="connsiteX0" fmla="*/ 334328 w 334328"/>
                <a:gd name="connsiteY0" fmla="*/ 75134 h 382584"/>
                <a:gd name="connsiteX1" fmla="*/ 113750 w 334328"/>
                <a:gd name="connsiteY1" fmla="*/ 89825 h 382584"/>
                <a:gd name="connsiteX2" fmla="*/ 45451 w 334328"/>
                <a:gd name="connsiteY2" fmla="*/ 369576 h 382584"/>
                <a:gd name="connsiteX3" fmla="*/ 0 w 334328"/>
                <a:gd name="connsiteY3" fmla="*/ 0 h 382584"/>
                <a:gd name="connsiteX4" fmla="*/ 334328 w 334328"/>
                <a:gd name="connsiteY4" fmla="*/ 75134 h 382584"/>
                <a:gd name="connsiteX0" fmla="*/ 334328 w 334328"/>
                <a:gd name="connsiteY0" fmla="*/ 75134 h 382584"/>
                <a:gd name="connsiteX1" fmla="*/ 281320 w 334328"/>
                <a:gd name="connsiteY1" fmla="*/ 224342 h 382584"/>
                <a:gd name="connsiteX2" fmla="*/ 80307 w 334328"/>
                <a:gd name="connsiteY2" fmla="*/ 382584 h 382584"/>
                <a:gd name="connsiteX0" fmla="*/ 334328 w 398870"/>
                <a:gd name="connsiteY0" fmla="*/ 75134 h 382584"/>
                <a:gd name="connsiteX1" fmla="*/ 113750 w 398870"/>
                <a:gd name="connsiteY1" fmla="*/ 89825 h 382584"/>
                <a:gd name="connsiteX2" fmla="*/ 45451 w 398870"/>
                <a:gd name="connsiteY2" fmla="*/ 369576 h 382584"/>
                <a:gd name="connsiteX3" fmla="*/ 0 w 398870"/>
                <a:gd name="connsiteY3" fmla="*/ 0 h 382584"/>
                <a:gd name="connsiteX4" fmla="*/ 334328 w 398870"/>
                <a:gd name="connsiteY4" fmla="*/ 75134 h 382584"/>
                <a:gd name="connsiteX0" fmla="*/ 334328 w 398870"/>
                <a:gd name="connsiteY0" fmla="*/ 75134 h 382584"/>
                <a:gd name="connsiteX1" fmla="*/ 361192 w 398870"/>
                <a:gd name="connsiteY1" fmla="*/ 238113 h 382584"/>
                <a:gd name="connsiteX2" fmla="*/ 80307 w 398870"/>
                <a:gd name="connsiteY2" fmla="*/ 382584 h 382584"/>
                <a:gd name="connsiteX0" fmla="*/ 334328 w 398870"/>
                <a:gd name="connsiteY0" fmla="*/ 75134 h 382584"/>
                <a:gd name="connsiteX1" fmla="*/ 190868 w 398870"/>
                <a:gd name="connsiteY1" fmla="*/ 235799 h 382584"/>
                <a:gd name="connsiteX2" fmla="*/ 45451 w 398870"/>
                <a:gd name="connsiteY2" fmla="*/ 369576 h 382584"/>
                <a:gd name="connsiteX3" fmla="*/ 0 w 398870"/>
                <a:gd name="connsiteY3" fmla="*/ 0 h 382584"/>
                <a:gd name="connsiteX4" fmla="*/ 334328 w 398870"/>
                <a:gd name="connsiteY4" fmla="*/ 75134 h 382584"/>
                <a:gd name="connsiteX0" fmla="*/ 334328 w 398870"/>
                <a:gd name="connsiteY0" fmla="*/ 75134 h 382584"/>
                <a:gd name="connsiteX1" fmla="*/ 361192 w 398870"/>
                <a:gd name="connsiteY1" fmla="*/ 238113 h 382584"/>
                <a:gd name="connsiteX2" fmla="*/ 80307 w 398870"/>
                <a:gd name="connsiteY2" fmla="*/ 382584 h 382584"/>
                <a:gd name="connsiteX0" fmla="*/ 334328 w 398870"/>
                <a:gd name="connsiteY0" fmla="*/ 75134 h 382584"/>
                <a:gd name="connsiteX1" fmla="*/ 119259 w 398870"/>
                <a:gd name="connsiteY1" fmla="*/ 155926 h 382584"/>
                <a:gd name="connsiteX2" fmla="*/ 45451 w 398870"/>
                <a:gd name="connsiteY2" fmla="*/ 369576 h 382584"/>
                <a:gd name="connsiteX3" fmla="*/ 0 w 398870"/>
                <a:gd name="connsiteY3" fmla="*/ 0 h 382584"/>
                <a:gd name="connsiteX4" fmla="*/ 334328 w 398870"/>
                <a:gd name="connsiteY4" fmla="*/ 75134 h 382584"/>
                <a:gd name="connsiteX0" fmla="*/ 334328 w 398870"/>
                <a:gd name="connsiteY0" fmla="*/ 75134 h 382584"/>
                <a:gd name="connsiteX1" fmla="*/ 361192 w 398870"/>
                <a:gd name="connsiteY1" fmla="*/ 238113 h 382584"/>
                <a:gd name="connsiteX2" fmla="*/ 80307 w 398870"/>
                <a:gd name="connsiteY2" fmla="*/ 382584 h 382584"/>
                <a:gd name="connsiteX0" fmla="*/ 444497 w 509039"/>
                <a:gd name="connsiteY0" fmla="*/ 259666 h 567116"/>
                <a:gd name="connsiteX1" fmla="*/ 229428 w 509039"/>
                <a:gd name="connsiteY1" fmla="*/ 340458 h 567116"/>
                <a:gd name="connsiteX2" fmla="*/ 155620 w 509039"/>
                <a:gd name="connsiteY2" fmla="*/ 554108 h 567116"/>
                <a:gd name="connsiteX3" fmla="*/ 0 w 509039"/>
                <a:gd name="connsiteY3" fmla="*/ 0 h 567116"/>
                <a:gd name="connsiteX4" fmla="*/ 444497 w 509039"/>
                <a:gd name="connsiteY4" fmla="*/ 259666 h 567116"/>
                <a:gd name="connsiteX0" fmla="*/ 444497 w 509039"/>
                <a:gd name="connsiteY0" fmla="*/ 259666 h 567116"/>
                <a:gd name="connsiteX1" fmla="*/ 471361 w 509039"/>
                <a:gd name="connsiteY1" fmla="*/ 422645 h 567116"/>
                <a:gd name="connsiteX2" fmla="*/ 190476 w 509039"/>
                <a:gd name="connsiteY2" fmla="*/ 567116 h 567116"/>
                <a:gd name="connsiteX0" fmla="*/ 444497 w 509039"/>
                <a:gd name="connsiteY0" fmla="*/ 259666 h 567116"/>
                <a:gd name="connsiteX1" fmla="*/ 229428 w 509039"/>
                <a:gd name="connsiteY1" fmla="*/ 340458 h 567116"/>
                <a:gd name="connsiteX2" fmla="*/ 155620 w 509039"/>
                <a:gd name="connsiteY2" fmla="*/ 554108 h 567116"/>
                <a:gd name="connsiteX3" fmla="*/ 0 w 509039"/>
                <a:gd name="connsiteY3" fmla="*/ 0 h 567116"/>
                <a:gd name="connsiteX4" fmla="*/ 444497 w 509039"/>
                <a:gd name="connsiteY4" fmla="*/ 259666 h 567116"/>
                <a:gd name="connsiteX0" fmla="*/ 284756 w 509039"/>
                <a:gd name="connsiteY0" fmla="*/ 113695 h 567116"/>
                <a:gd name="connsiteX1" fmla="*/ 471361 w 509039"/>
                <a:gd name="connsiteY1" fmla="*/ 422645 h 567116"/>
                <a:gd name="connsiteX2" fmla="*/ 190476 w 509039"/>
                <a:gd name="connsiteY2" fmla="*/ 567116 h 567116"/>
                <a:gd name="connsiteX0" fmla="*/ 444497 w 615265"/>
                <a:gd name="connsiteY0" fmla="*/ 259666 h 567116"/>
                <a:gd name="connsiteX1" fmla="*/ 229428 w 615265"/>
                <a:gd name="connsiteY1" fmla="*/ 340458 h 567116"/>
                <a:gd name="connsiteX2" fmla="*/ 155620 w 615265"/>
                <a:gd name="connsiteY2" fmla="*/ 554108 h 567116"/>
                <a:gd name="connsiteX3" fmla="*/ 0 w 615265"/>
                <a:gd name="connsiteY3" fmla="*/ 0 h 567116"/>
                <a:gd name="connsiteX4" fmla="*/ 444497 w 615265"/>
                <a:gd name="connsiteY4" fmla="*/ 259666 h 567116"/>
                <a:gd name="connsiteX0" fmla="*/ 615265 w 615265"/>
                <a:gd name="connsiteY0" fmla="*/ 166028 h 567116"/>
                <a:gd name="connsiteX1" fmla="*/ 471361 w 615265"/>
                <a:gd name="connsiteY1" fmla="*/ 422645 h 567116"/>
                <a:gd name="connsiteX2" fmla="*/ 190476 w 615265"/>
                <a:gd name="connsiteY2" fmla="*/ 567116 h 567116"/>
                <a:gd name="connsiteX0" fmla="*/ 444497 w 628509"/>
                <a:gd name="connsiteY0" fmla="*/ 259666 h 625949"/>
                <a:gd name="connsiteX1" fmla="*/ 229428 w 628509"/>
                <a:gd name="connsiteY1" fmla="*/ 340458 h 625949"/>
                <a:gd name="connsiteX2" fmla="*/ 155620 w 628509"/>
                <a:gd name="connsiteY2" fmla="*/ 554108 h 625949"/>
                <a:gd name="connsiteX3" fmla="*/ 0 w 628509"/>
                <a:gd name="connsiteY3" fmla="*/ 0 h 625949"/>
                <a:gd name="connsiteX4" fmla="*/ 444497 w 628509"/>
                <a:gd name="connsiteY4" fmla="*/ 259666 h 625949"/>
                <a:gd name="connsiteX0" fmla="*/ 615265 w 628509"/>
                <a:gd name="connsiteY0" fmla="*/ 166028 h 625949"/>
                <a:gd name="connsiteX1" fmla="*/ 600813 w 628509"/>
                <a:gd name="connsiteY1" fmla="*/ 513537 h 625949"/>
                <a:gd name="connsiteX2" fmla="*/ 190476 w 628509"/>
                <a:gd name="connsiteY2" fmla="*/ 567116 h 625949"/>
                <a:gd name="connsiteX0" fmla="*/ 444497 w 628668"/>
                <a:gd name="connsiteY0" fmla="*/ 259666 h 735123"/>
                <a:gd name="connsiteX1" fmla="*/ 229428 w 628668"/>
                <a:gd name="connsiteY1" fmla="*/ 340458 h 735123"/>
                <a:gd name="connsiteX2" fmla="*/ 155620 w 628668"/>
                <a:gd name="connsiteY2" fmla="*/ 554108 h 735123"/>
                <a:gd name="connsiteX3" fmla="*/ 0 w 628668"/>
                <a:gd name="connsiteY3" fmla="*/ 0 h 735123"/>
                <a:gd name="connsiteX4" fmla="*/ 444497 w 628668"/>
                <a:gd name="connsiteY4" fmla="*/ 259666 h 735123"/>
                <a:gd name="connsiteX0" fmla="*/ 615265 w 628668"/>
                <a:gd name="connsiteY0" fmla="*/ 166028 h 735123"/>
                <a:gd name="connsiteX1" fmla="*/ 600813 w 628668"/>
                <a:gd name="connsiteY1" fmla="*/ 513537 h 735123"/>
                <a:gd name="connsiteX2" fmla="*/ 193230 w 628668"/>
                <a:gd name="connsiteY2" fmla="*/ 735123 h 735123"/>
                <a:gd name="connsiteX0" fmla="*/ 444497 w 662542"/>
                <a:gd name="connsiteY0" fmla="*/ 259666 h 735123"/>
                <a:gd name="connsiteX1" fmla="*/ 229428 w 662542"/>
                <a:gd name="connsiteY1" fmla="*/ 340458 h 735123"/>
                <a:gd name="connsiteX2" fmla="*/ 155620 w 662542"/>
                <a:gd name="connsiteY2" fmla="*/ 554108 h 735123"/>
                <a:gd name="connsiteX3" fmla="*/ 0 w 662542"/>
                <a:gd name="connsiteY3" fmla="*/ 0 h 735123"/>
                <a:gd name="connsiteX4" fmla="*/ 444497 w 662542"/>
                <a:gd name="connsiteY4" fmla="*/ 259666 h 735123"/>
                <a:gd name="connsiteX0" fmla="*/ 615265 w 662542"/>
                <a:gd name="connsiteY0" fmla="*/ 166028 h 735123"/>
                <a:gd name="connsiteX1" fmla="*/ 636621 w 662542"/>
                <a:gd name="connsiteY1" fmla="*/ 524556 h 735123"/>
                <a:gd name="connsiteX2" fmla="*/ 193230 w 662542"/>
                <a:gd name="connsiteY2" fmla="*/ 735123 h 735123"/>
                <a:gd name="connsiteX0" fmla="*/ 444497 w 648993"/>
                <a:gd name="connsiteY0" fmla="*/ 259666 h 735123"/>
                <a:gd name="connsiteX1" fmla="*/ 229428 w 648993"/>
                <a:gd name="connsiteY1" fmla="*/ 340458 h 735123"/>
                <a:gd name="connsiteX2" fmla="*/ 155620 w 648993"/>
                <a:gd name="connsiteY2" fmla="*/ 554108 h 735123"/>
                <a:gd name="connsiteX3" fmla="*/ 0 w 648993"/>
                <a:gd name="connsiteY3" fmla="*/ 0 h 735123"/>
                <a:gd name="connsiteX4" fmla="*/ 444497 w 648993"/>
                <a:gd name="connsiteY4" fmla="*/ 259666 h 735123"/>
                <a:gd name="connsiteX0" fmla="*/ 615265 w 648993"/>
                <a:gd name="connsiteY0" fmla="*/ 166028 h 735123"/>
                <a:gd name="connsiteX1" fmla="*/ 636621 w 648993"/>
                <a:gd name="connsiteY1" fmla="*/ 524556 h 735123"/>
                <a:gd name="connsiteX2" fmla="*/ 193230 w 648993"/>
                <a:gd name="connsiteY2" fmla="*/ 735123 h 735123"/>
                <a:gd name="connsiteX0" fmla="*/ 444497 w 636621"/>
                <a:gd name="connsiteY0" fmla="*/ 259666 h 735123"/>
                <a:gd name="connsiteX1" fmla="*/ 229428 w 636621"/>
                <a:gd name="connsiteY1" fmla="*/ 340458 h 735123"/>
                <a:gd name="connsiteX2" fmla="*/ 155620 w 636621"/>
                <a:gd name="connsiteY2" fmla="*/ 554108 h 735123"/>
                <a:gd name="connsiteX3" fmla="*/ 0 w 636621"/>
                <a:gd name="connsiteY3" fmla="*/ 0 h 735123"/>
                <a:gd name="connsiteX4" fmla="*/ 444497 w 636621"/>
                <a:gd name="connsiteY4" fmla="*/ 259666 h 735123"/>
                <a:gd name="connsiteX0" fmla="*/ 615265 w 636621"/>
                <a:gd name="connsiteY0" fmla="*/ 166028 h 735123"/>
                <a:gd name="connsiteX1" fmla="*/ 636621 w 636621"/>
                <a:gd name="connsiteY1" fmla="*/ 524556 h 735123"/>
                <a:gd name="connsiteX2" fmla="*/ 193230 w 636621"/>
                <a:gd name="connsiteY2" fmla="*/ 735123 h 735123"/>
                <a:gd name="connsiteX0" fmla="*/ 444497 w 636621"/>
                <a:gd name="connsiteY0" fmla="*/ 259666 h 735123"/>
                <a:gd name="connsiteX1" fmla="*/ 229428 w 636621"/>
                <a:gd name="connsiteY1" fmla="*/ 340458 h 735123"/>
                <a:gd name="connsiteX2" fmla="*/ 155620 w 636621"/>
                <a:gd name="connsiteY2" fmla="*/ 554108 h 735123"/>
                <a:gd name="connsiteX3" fmla="*/ 0 w 636621"/>
                <a:gd name="connsiteY3" fmla="*/ 0 h 735123"/>
                <a:gd name="connsiteX4" fmla="*/ 444497 w 636621"/>
                <a:gd name="connsiteY4" fmla="*/ 259666 h 735123"/>
                <a:gd name="connsiteX0" fmla="*/ 615265 w 636621"/>
                <a:gd name="connsiteY0" fmla="*/ 166028 h 735123"/>
                <a:gd name="connsiteX1" fmla="*/ 636621 w 636621"/>
                <a:gd name="connsiteY1" fmla="*/ 524556 h 735123"/>
                <a:gd name="connsiteX2" fmla="*/ 193230 w 636621"/>
                <a:gd name="connsiteY2" fmla="*/ 735123 h 735123"/>
                <a:gd name="connsiteX0" fmla="*/ 444497 w 636621"/>
                <a:gd name="connsiteY0" fmla="*/ 259666 h 735123"/>
                <a:gd name="connsiteX1" fmla="*/ 229428 w 636621"/>
                <a:gd name="connsiteY1" fmla="*/ 340458 h 735123"/>
                <a:gd name="connsiteX2" fmla="*/ 155620 w 636621"/>
                <a:gd name="connsiteY2" fmla="*/ 554108 h 735123"/>
                <a:gd name="connsiteX3" fmla="*/ 0 w 636621"/>
                <a:gd name="connsiteY3" fmla="*/ 0 h 735123"/>
                <a:gd name="connsiteX4" fmla="*/ 444497 w 636621"/>
                <a:gd name="connsiteY4" fmla="*/ 259666 h 735123"/>
                <a:gd name="connsiteX0" fmla="*/ 615265 w 636621"/>
                <a:gd name="connsiteY0" fmla="*/ 166028 h 735123"/>
                <a:gd name="connsiteX1" fmla="*/ 636621 w 636621"/>
                <a:gd name="connsiteY1" fmla="*/ 524556 h 735123"/>
                <a:gd name="connsiteX2" fmla="*/ 193230 w 636621"/>
                <a:gd name="connsiteY2" fmla="*/ 735123 h 735123"/>
                <a:gd name="connsiteX0" fmla="*/ 444497 w 615265"/>
                <a:gd name="connsiteY0" fmla="*/ 259666 h 744557"/>
                <a:gd name="connsiteX1" fmla="*/ 229428 w 615265"/>
                <a:gd name="connsiteY1" fmla="*/ 340458 h 744557"/>
                <a:gd name="connsiteX2" fmla="*/ 155620 w 615265"/>
                <a:gd name="connsiteY2" fmla="*/ 554108 h 744557"/>
                <a:gd name="connsiteX3" fmla="*/ 0 w 615265"/>
                <a:gd name="connsiteY3" fmla="*/ 0 h 744557"/>
                <a:gd name="connsiteX4" fmla="*/ 444497 w 615265"/>
                <a:gd name="connsiteY4" fmla="*/ 259666 h 744557"/>
                <a:gd name="connsiteX0" fmla="*/ 615265 w 615265"/>
                <a:gd name="connsiteY0" fmla="*/ 166028 h 744557"/>
                <a:gd name="connsiteX1" fmla="*/ 614588 w 615265"/>
                <a:gd name="connsiteY1" fmla="*/ 546590 h 744557"/>
                <a:gd name="connsiteX2" fmla="*/ 193230 w 615265"/>
                <a:gd name="connsiteY2" fmla="*/ 735123 h 744557"/>
                <a:gd name="connsiteX0" fmla="*/ 444497 w 618966"/>
                <a:gd name="connsiteY0" fmla="*/ 259666 h 744557"/>
                <a:gd name="connsiteX1" fmla="*/ 229428 w 618966"/>
                <a:gd name="connsiteY1" fmla="*/ 340458 h 744557"/>
                <a:gd name="connsiteX2" fmla="*/ 155620 w 618966"/>
                <a:gd name="connsiteY2" fmla="*/ 554108 h 744557"/>
                <a:gd name="connsiteX3" fmla="*/ 0 w 618966"/>
                <a:gd name="connsiteY3" fmla="*/ 0 h 744557"/>
                <a:gd name="connsiteX4" fmla="*/ 444497 w 618966"/>
                <a:gd name="connsiteY4" fmla="*/ 259666 h 744557"/>
                <a:gd name="connsiteX0" fmla="*/ 615265 w 618966"/>
                <a:gd name="connsiteY0" fmla="*/ 166028 h 744557"/>
                <a:gd name="connsiteX1" fmla="*/ 614588 w 618966"/>
                <a:gd name="connsiteY1" fmla="*/ 546590 h 744557"/>
                <a:gd name="connsiteX2" fmla="*/ 193230 w 618966"/>
                <a:gd name="connsiteY2" fmla="*/ 735123 h 744557"/>
                <a:gd name="connsiteX0" fmla="*/ 444497 w 618966"/>
                <a:gd name="connsiteY0" fmla="*/ 259666 h 735123"/>
                <a:gd name="connsiteX1" fmla="*/ 229428 w 618966"/>
                <a:gd name="connsiteY1" fmla="*/ 340458 h 735123"/>
                <a:gd name="connsiteX2" fmla="*/ 155620 w 618966"/>
                <a:gd name="connsiteY2" fmla="*/ 554108 h 735123"/>
                <a:gd name="connsiteX3" fmla="*/ 0 w 618966"/>
                <a:gd name="connsiteY3" fmla="*/ 0 h 735123"/>
                <a:gd name="connsiteX4" fmla="*/ 444497 w 618966"/>
                <a:gd name="connsiteY4" fmla="*/ 259666 h 735123"/>
                <a:gd name="connsiteX0" fmla="*/ 615265 w 618966"/>
                <a:gd name="connsiteY0" fmla="*/ 166028 h 735123"/>
                <a:gd name="connsiteX1" fmla="*/ 614588 w 618966"/>
                <a:gd name="connsiteY1" fmla="*/ 546590 h 735123"/>
                <a:gd name="connsiteX2" fmla="*/ 193230 w 618966"/>
                <a:gd name="connsiteY2" fmla="*/ 735123 h 735123"/>
                <a:gd name="connsiteX0" fmla="*/ 444497 w 618966"/>
                <a:gd name="connsiteY0" fmla="*/ 259666 h 735123"/>
                <a:gd name="connsiteX1" fmla="*/ 229428 w 618966"/>
                <a:gd name="connsiteY1" fmla="*/ 340458 h 735123"/>
                <a:gd name="connsiteX2" fmla="*/ 155620 w 618966"/>
                <a:gd name="connsiteY2" fmla="*/ 554108 h 735123"/>
                <a:gd name="connsiteX3" fmla="*/ 0 w 618966"/>
                <a:gd name="connsiteY3" fmla="*/ 0 h 735123"/>
                <a:gd name="connsiteX4" fmla="*/ 444497 w 618966"/>
                <a:gd name="connsiteY4" fmla="*/ 259666 h 735123"/>
                <a:gd name="connsiteX0" fmla="*/ 615265 w 618966"/>
                <a:gd name="connsiteY0" fmla="*/ 166028 h 735123"/>
                <a:gd name="connsiteX1" fmla="*/ 614588 w 618966"/>
                <a:gd name="connsiteY1" fmla="*/ 546590 h 735123"/>
                <a:gd name="connsiteX2" fmla="*/ 193230 w 618966"/>
                <a:gd name="connsiteY2" fmla="*/ 735123 h 735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18966" h="735123" stroke="0" extrusionOk="0">
                  <a:moveTo>
                    <a:pt x="444497" y="259666"/>
                  </a:moveTo>
                  <a:cubicBezTo>
                    <a:pt x="443386" y="336308"/>
                    <a:pt x="277993" y="285630"/>
                    <a:pt x="229428" y="340458"/>
                  </a:cubicBezTo>
                  <a:cubicBezTo>
                    <a:pt x="174123" y="402896"/>
                    <a:pt x="234604" y="559590"/>
                    <a:pt x="155620" y="554108"/>
                  </a:cubicBezTo>
                  <a:lnTo>
                    <a:pt x="0" y="0"/>
                  </a:lnTo>
                  <a:cubicBezTo>
                    <a:pt x="90602" y="1598"/>
                    <a:pt x="353895" y="258068"/>
                    <a:pt x="444497" y="259666"/>
                  </a:cubicBezTo>
                  <a:close/>
                </a:path>
                <a:path w="618966" h="735123" fill="none">
                  <a:moveTo>
                    <a:pt x="615265" y="166028"/>
                  </a:moveTo>
                  <a:cubicBezTo>
                    <a:pt x="614154" y="242670"/>
                    <a:pt x="624600" y="439437"/>
                    <a:pt x="614588" y="546590"/>
                  </a:cubicBezTo>
                  <a:cubicBezTo>
                    <a:pt x="608875" y="782560"/>
                    <a:pt x="362036" y="725673"/>
                    <a:pt x="193230" y="735123"/>
                  </a:cubicBezTo>
                </a:path>
              </a:pathLst>
            </a:custGeom>
            <a:ln w="38100">
              <a:solidFill>
                <a:srgbClr val="9D9D9C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11" name="Прямая со стрелкой 110">
              <a:extLst>
                <a:ext uri="{FF2B5EF4-FFF2-40B4-BE49-F238E27FC236}">
                  <a16:creationId xmlns:a16="http://schemas.microsoft.com/office/drawing/2014/main" id="{4F7188B3-29F3-40EE-BEE0-4A8A776811C0}"/>
                </a:ext>
              </a:extLst>
            </p:cNvPr>
            <p:cNvCxnSpPr>
              <a:cxnSpLocks/>
            </p:cNvCxnSpPr>
            <p:nvPr/>
          </p:nvCxnSpPr>
          <p:spPr>
            <a:xfrm>
              <a:off x="1113791" y="4899923"/>
              <a:ext cx="4246322" cy="0"/>
            </a:xfrm>
            <a:prstGeom prst="straightConnector1">
              <a:avLst/>
            </a:prstGeom>
            <a:ln w="38100">
              <a:solidFill>
                <a:srgbClr val="9D9D9C"/>
              </a:solidFill>
              <a:prstDash val="sysDas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4" name="Прямоугольник 113">
            <a:extLst>
              <a:ext uri="{FF2B5EF4-FFF2-40B4-BE49-F238E27FC236}">
                <a16:creationId xmlns:a16="http://schemas.microsoft.com/office/drawing/2014/main" id="{B4160034-24CC-4FF9-A705-BE816CD51A8A}"/>
              </a:ext>
            </a:extLst>
          </p:cNvPr>
          <p:cNvSpPr/>
          <p:nvPr/>
        </p:nvSpPr>
        <p:spPr>
          <a:xfrm>
            <a:off x="5977085" y="3988811"/>
            <a:ext cx="3125641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" dirty="0">
                <a:latin typeface="+mn-lt"/>
                <a:ea typeface="Roboto" pitchFamily="2" charset="0"/>
                <a:cs typeface="Times New Roman" panose="02020603050405020304" pitchFamily="18" charset="0"/>
              </a:rPr>
              <a:t>Определение кадастровой стоимости вновь учтенных объектов недвижимости на постоянной основе</a:t>
            </a:r>
            <a:endParaRPr lang="ru-RU" sz="1100" dirty="0">
              <a:latin typeface="+mn-lt"/>
              <a:ea typeface="Robot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65313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500"/>
                            </p:stCondLst>
                            <p:childTnLst>
                              <p:par>
                                <p:cTn id="5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8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0"/>
                            </p:stCondLst>
                            <p:childTnLst>
                              <p:par>
                                <p:cTn id="60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2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500"/>
                            </p:stCondLst>
                            <p:childTnLst>
                              <p:par>
                                <p:cTn id="6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9"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000"/>
                            </p:stCondLst>
                            <p:childTnLst>
                              <p:par>
                                <p:cTn id="7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6500"/>
                            </p:stCondLst>
                            <p:childTnLst>
                              <p:par>
                                <p:cTn id="7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0"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7000"/>
                            </p:stCondLst>
                            <p:childTnLst>
                              <p:par>
                                <p:cTn id="82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4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7500"/>
                            </p:stCondLst>
                            <p:childTnLst>
                              <p:par>
                                <p:cTn id="8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1" dur="5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8000"/>
                            </p:stCondLst>
                            <p:childTnLst>
                              <p:par>
                                <p:cTn id="96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8" dur="5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8500"/>
                            </p:stCondLst>
                            <p:childTnLst>
                              <p:par>
                                <p:cTn id="10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9000"/>
                            </p:stCondLst>
                            <p:childTnLst>
                              <p:par>
                                <p:cTn id="104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9500"/>
                            </p:stCondLst>
                            <p:childTnLst>
                              <p:par>
                                <p:cTn id="10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" grpId="0"/>
      <p:bldP spid="83" grpId="0" animBg="1"/>
      <p:bldP spid="1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13B0C93D-8CAC-45C0-8923-BD8BA9B1101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002" b="3854"/>
          <a:stretch/>
        </p:blipFill>
        <p:spPr>
          <a:xfrm>
            <a:off x="14569" y="489604"/>
            <a:ext cx="9144001" cy="4664343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6994C9D3-E722-44FF-A469-87D88EA4FAF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001" b="4068"/>
          <a:stretch/>
        </p:blipFill>
        <p:spPr>
          <a:xfrm>
            <a:off x="-7348" y="454596"/>
            <a:ext cx="9238644" cy="4699351"/>
          </a:xfrm>
          <a:prstGeom prst="rect">
            <a:avLst/>
          </a:prstGeom>
        </p:spPr>
      </p:pic>
      <p:sp>
        <p:nvSpPr>
          <p:cNvPr id="9" name="Параллелограмм 5">
            <a:extLst>
              <a:ext uri="{FF2B5EF4-FFF2-40B4-BE49-F238E27FC236}">
                <a16:creationId xmlns:a16="http://schemas.microsoft.com/office/drawing/2014/main" id="{FCD182CE-633C-4EDD-90DF-E08C033BD3D3}"/>
              </a:ext>
            </a:extLst>
          </p:cNvPr>
          <p:cNvSpPr/>
          <p:nvPr/>
        </p:nvSpPr>
        <p:spPr>
          <a:xfrm>
            <a:off x="7109051" y="-10449"/>
            <a:ext cx="2066612" cy="5164396"/>
          </a:xfrm>
          <a:custGeom>
            <a:avLst/>
            <a:gdLst>
              <a:gd name="connsiteX0" fmla="*/ 0 w 3972232"/>
              <a:gd name="connsiteY0" fmla="*/ 5164396 h 5164396"/>
              <a:gd name="connsiteX1" fmla="*/ 993058 w 3972232"/>
              <a:gd name="connsiteY1" fmla="*/ 0 h 5164396"/>
              <a:gd name="connsiteX2" fmla="*/ 3972232 w 3972232"/>
              <a:gd name="connsiteY2" fmla="*/ 0 h 5164396"/>
              <a:gd name="connsiteX3" fmla="*/ 2979174 w 3972232"/>
              <a:gd name="connsiteY3" fmla="*/ 5164396 h 5164396"/>
              <a:gd name="connsiteX4" fmla="*/ 0 w 3972232"/>
              <a:gd name="connsiteY4" fmla="*/ 5164396 h 5164396"/>
              <a:gd name="connsiteX0" fmla="*/ 0 w 2979174"/>
              <a:gd name="connsiteY0" fmla="*/ 5164396 h 5164396"/>
              <a:gd name="connsiteX1" fmla="*/ 993058 w 2979174"/>
              <a:gd name="connsiteY1" fmla="*/ 0 h 5164396"/>
              <a:gd name="connsiteX2" fmla="*/ 2979174 w 2979174"/>
              <a:gd name="connsiteY2" fmla="*/ 9832 h 5164396"/>
              <a:gd name="connsiteX3" fmla="*/ 2979174 w 2979174"/>
              <a:gd name="connsiteY3" fmla="*/ 5164396 h 5164396"/>
              <a:gd name="connsiteX4" fmla="*/ 0 w 2979174"/>
              <a:gd name="connsiteY4" fmla="*/ 5164396 h 5164396"/>
              <a:gd name="connsiteX0" fmla="*/ 0 w 2979174"/>
              <a:gd name="connsiteY0" fmla="*/ 5164396 h 5164396"/>
              <a:gd name="connsiteX1" fmla="*/ 993058 w 2979174"/>
              <a:gd name="connsiteY1" fmla="*/ 0 h 5164396"/>
              <a:gd name="connsiteX2" fmla="*/ 1836905 w 2979174"/>
              <a:gd name="connsiteY2" fmla="*/ 9832 h 5164396"/>
              <a:gd name="connsiteX3" fmla="*/ 2979174 w 2979174"/>
              <a:gd name="connsiteY3" fmla="*/ 5164396 h 5164396"/>
              <a:gd name="connsiteX4" fmla="*/ 0 w 2979174"/>
              <a:gd name="connsiteY4" fmla="*/ 5164396 h 5164396"/>
              <a:gd name="connsiteX0" fmla="*/ 0 w 1873752"/>
              <a:gd name="connsiteY0" fmla="*/ 5164396 h 5164396"/>
              <a:gd name="connsiteX1" fmla="*/ 993058 w 1873752"/>
              <a:gd name="connsiteY1" fmla="*/ 0 h 5164396"/>
              <a:gd name="connsiteX2" fmla="*/ 1836905 w 1873752"/>
              <a:gd name="connsiteY2" fmla="*/ 9832 h 5164396"/>
              <a:gd name="connsiteX3" fmla="*/ 1873752 w 1873752"/>
              <a:gd name="connsiteY3" fmla="*/ 5144076 h 5164396"/>
              <a:gd name="connsiteX4" fmla="*/ 0 w 1873752"/>
              <a:gd name="connsiteY4" fmla="*/ 5164396 h 51643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73752" h="5164396">
                <a:moveTo>
                  <a:pt x="0" y="5164396"/>
                </a:moveTo>
                <a:lnTo>
                  <a:pt x="993058" y="0"/>
                </a:lnTo>
                <a:lnTo>
                  <a:pt x="1836905" y="9832"/>
                </a:lnTo>
                <a:lnTo>
                  <a:pt x="1873752" y="5144076"/>
                </a:lnTo>
                <a:lnTo>
                  <a:pt x="0" y="5164396"/>
                </a:lnTo>
                <a:close/>
              </a:path>
            </a:pathLst>
          </a:custGeom>
          <a:solidFill>
            <a:srgbClr val="007057">
              <a:alpha val="8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араллелограмм 5">
            <a:extLst>
              <a:ext uri="{FF2B5EF4-FFF2-40B4-BE49-F238E27FC236}">
                <a16:creationId xmlns:a16="http://schemas.microsoft.com/office/drawing/2014/main" id="{CDAEA977-10BD-41AA-AFA3-A36E452F2C23}"/>
              </a:ext>
            </a:extLst>
          </p:cNvPr>
          <p:cNvSpPr/>
          <p:nvPr/>
        </p:nvSpPr>
        <p:spPr>
          <a:xfrm rot="10800000">
            <a:off x="-9129" y="-1"/>
            <a:ext cx="1746056" cy="5144731"/>
          </a:xfrm>
          <a:custGeom>
            <a:avLst/>
            <a:gdLst>
              <a:gd name="connsiteX0" fmla="*/ 0 w 3972232"/>
              <a:gd name="connsiteY0" fmla="*/ 5164396 h 5164396"/>
              <a:gd name="connsiteX1" fmla="*/ 993058 w 3972232"/>
              <a:gd name="connsiteY1" fmla="*/ 0 h 5164396"/>
              <a:gd name="connsiteX2" fmla="*/ 3972232 w 3972232"/>
              <a:gd name="connsiteY2" fmla="*/ 0 h 5164396"/>
              <a:gd name="connsiteX3" fmla="*/ 2979174 w 3972232"/>
              <a:gd name="connsiteY3" fmla="*/ 5164396 h 5164396"/>
              <a:gd name="connsiteX4" fmla="*/ 0 w 3972232"/>
              <a:gd name="connsiteY4" fmla="*/ 5164396 h 5164396"/>
              <a:gd name="connsiteX0" fmla="*/ 0 w 2979174"/>
              <a:gd name="connsiteY0" fmla="*/ 5164396 h 5164396"/>
              <a:gd name="connsiteX1" fmla="*/ 993058 w 2979174"/>
              <a:gd name="connsiteY1" fmla="*/ 0 h 5164396"/>
              <a:gd name="connsiteX2" fmla="*/ 2979174 w 2979174"/>
              <a:gd name="connsiteY2" fmla="*/ 9832 h 5164396"/>
              <a:gd name="connsiteX3" fmla="*/ 2979174 w 2979174"/>
              <a:gd name="connsiteY3" fmla="*/ 5164396 h 5164396"/>
              <a:gd name="connsiteX4" fmla="*/ 0 w 2979174"/>
              <a:gd name="connsiteY4" fmla="*/ 5164396 h 5164396"/>
              <a:gd name="connsiteX0" fmla="*/ 0 w 2979174"/>
              <a:gd name="connsiteY0" fmla="*/ 5154564 h 5154564"/>
              <a:gd name="connsiteX1" fmla="*/ 1260850 w 2979174"/>
              <a:gd name="connsiteY1" fmla="*/ 9833 h 5154564"/>
              <a:gd name="connsiteX2" fmla="*/ 2979174 w 2979174"/>
              <a:gd name="connsiteY2" fmla="*/ 0 h 5154564"/>
              <a:gd name="connsiteX3" fmla="*/ 2979174 w 2979174"/>
              <a:gd name="connsiteY3" fmla="*/ 5154564 h 5154564"/>
              <a:gd name="connsiteX4" fmla="*/ 0 w 2979174"/>
              <a:gd name="connsiteY4" fmla="*/ 5154564 h 5154564"/>
              <a:gd name="connsiteX0" fmla="*/ 0 w 2979174"/>
              <a:gd name="connsiteY0" fmla="*/ 5154564 h 5154564"/>
              <a:gd name="connsiteX1" fmla="*/ 1260850 w 2979174"/>
              <a:gd name="connsiteY1" fmla="*/ 9833 h 5154564"/>
              <a:gd name="connsiteX2" fmla="*/ 2979174 w 2979174"/>
              <a:gd name="connsiteY2" fmla="*/ 0 h 5154564"/>
              <a:gd name="connsiteX3" fmla="*/ 1860775 w 2979174"/>
              <a:gd name="connsiteY3" fmla="*/ 5144404 h 5154564"/>
              <a:gd name="connsiteX4" fmla="*/ 0 w 2979174"/>
              <a:gd name="connsiteY4" fmla="*/ 5154564 h 5154564"/>
              <a:gd name="connsiteX0" fmla="*/ 0 w 1976074"/>
              <a:gd name="connsiteY0" fmla="*/ 5144731 h 5144731"/>
              <a:gd name="connsiteX1" fmla="*/ 1260850 w 1976074"/>
              <a:gd name="connsiteY1" fmla="*/ 0 h 5144731"/>
              <a:gd name="connsiteX2" fmla="*/ 1976074 w 1976074"/>
              <a:gd name="connsiteY2" fmla="*/ 20647 h 5144731"/>
              <a:gd name="connsiteX3" fmla="*/ 1860775 w 1976074"/>
              <a:gd name="connsiteY3" fmla="*/ 5134571 h 5144731"/>
              <a:gd name="connsiteX4" fmla="*/ 0 w 1976074"/>
              <a:gd name="connsiteY4" fmla="*/ 5144731 h 5144731"/>
              <a:gd name="connsiteX0" fmla="*/ 0 w 1976074"/>
              <a:gd name="connsiteY0" fmla="*/ 5144731 h 5144731"/>
              <a:gd name="connsiteX1" fmla="*/ 1260850 w 1976074"/>
              <a:gd name="connsiteY1" fmla="*/ 0 h 5144731"/>
              <a:gd name="connsiteX2" fmla="*/ 1976074 w 1976074"/>
              <a:gd name="connsiteY2" fmla="*/ 20647 h 5144731"/>
              <a:gd name="connsiteX3" fmla="*/ 1941484 w 1976074"/>
              <a:gd name="connsiteY3" fmla="*/ 5124411 h 5144731"/>
              <a:gd name="connsiteX4" fmla="*/ 0 w 1976074"/>
              <a:gd name="connsiteY4" fmla="*/ 5144731 h 5144731"/>
              <a:gd name="connsiteX0" fmla="*/ 0 w 1976074"/>
              <a:gd name="connsiteY0" fmla="*/ 5144731 h 5144731"/>
              <a:gd name="connsiteX1" fmla="*/ 1260850 w 1976074"/>
              <a:gd name="connsiteY1" fmla="*/ 0 h 5144731"/>
              <a:gd name="connsiteX2" fmla="*/ 1976074 w 1976074"/>
              <a:gd name="connsiteY2" fmla="*/ 10487 h 5144731"/>
              <a:gd name="connsiteX3" fmla="*/ 1941484 w 1976074"/>
              <a:gd name="connsiteY3" fmla="*/ 5124411 h 5144731"/>
              <a:gd name="connsiteX4" fmla="*/ 0 w 1976074"/>
              <a:gd name="connsiteY4" fmla="*/ 5144731 h 5144731"/>
              <a:gd name="connsiteX0" fmla="*/ 0 w 1976074"/>
              <a:gd name="connsiteY0" fmla="*/ 5144731 h 5144731"/>
              <a:gd name="connsiteX1" fmla="*/ 1260850 w 1976074"/>
              <a:gd name="connsiteY1" fmla="*/ 0 h 5144731"/>
              <a:gd name="connsiteX2" fmla="*/ 1976074 w 1976074"/>
              <a:gd name="connsiteY2" fmla="*/ 10487 h 5144731"/>
              <a:gd name="connsiteX3" fmla="*/ 1973912 w 1976074"/>
              <a:gd name="connsiteY3" fmla="*/ 5143462 h 5144731"/>
              <a:gd name="connsiteX4" fmla="*/ 0 w 1976074"/>
              <a:gd name="connsiteY4" fmla="*/ 5144731 h 5144731"/>
              <a:gd name="connsiteX0" fmla="*/ 0 w 1981479"/>
              <a:gd name="connsiteY0" fmla="*/ 5144731 h 5144731"/>
              <a:gd name="connsiteX1" fmla="*/ 1260850 w 1981479"/>
              <a:gd name="connsiteY1" fmla="*/ 0 h 5144731"/>
              <a:gd name="connsiteX2" fmla="*/ 1981479 w 1981479"/>
              <a:gd name="connsiteY2" fmla="*/ 962 h 5144731"/>
              <a:gd name="connsiteX3" fmla="*/ 1973912 w 1981479"/>
              <a:gd name="connsiteY3" fmla="*/ 5143462 h 5144731"/>
              <a:gd name="connsiteX4" fmla="*/ 0 w 1981479"/>
              <a:gd name="connsiteY4" fmla="*/ 5144731 h 51447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81479" h="5144731">
                <a:moveTo>
                  <a:pt x="0" y="5144731"/>
                </a:moveTo>
                <a:lnTo>
                  <a:pt x="1260850" y="0"/>
                </a:lnTo>
                <a:lnTo>
                  <a:pt x="1981479" y="962"/>
                </a:lnTo>
                <a:cubicBezTo>
                  <a:pt x="1980758" y="1711954"/>
                  <a:pt x="1974633" y="3432470"/>
                  <a:pt x="1973912" y="5143462"/>
                </a:cubicBezTo>
                <a:lnTo>
                  <a:pt x="0" y="5144731"/>
                </a:lnTo>
                <a:close/>
              </a:path>
            </a:pathLst>
          </a:custGeom>
          <a:solidFill>
            <a:srgbClr val="007057">
              <a:alpha val="8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B3D513A6-301C-4D9C-AD5D-99D3CA9A1B0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55" t="19942" r="755" b="3910"/>
          <a:stretch/>
        </p:blipFill>
        <p:spPr>
          <a:xfrm>
            <a:off x="-157502" y="193234"/>
            <a:ext cx="9231822" cy="4971162"/>
          </a:xfrm>
          <a:prstGeom prst="rect">
            <a:avLst/>
          </a:prstGeom>
        </p:spPr>
      </p:pic>
      <p:sp>
        <p:nvSpPr>
          <p:cNvPr id="11" name="Стрелка: пятиугольник 7">
            <a:extLst>
              <a:ext uri="{FF2B5EF4-FFF2-40B4-BE49-F238E27FC236}">
                <a16:creationId xmlns:a16="http://schemas.microsoft.com/office/drawing/2014/main" id="{B0F59C3B-E7C8-4DC3-9740-B1C2C649E891}"/>
              </a:ext>
            </a:extLst>
          </p:cNvPr>
          <p:cNvSpPr/>
          <p:nvPr/>
        </p:nvSpPr>
        <p:spPr>
          <a:xfrm flipH="1">
            <a:off x="6980144" y="1326081"/>
            <a:ext cx="2163856" cy="535286"/>
          </a:xfrm>
          <a:prstGeom prst="homePlate">
            <a:avLst/>
          </a:prstGeom>
          <a:solidFill>
            <a:schemeClr val="bg1">
              <a:lumMod val="85000"/>
            </a:schemeClr>
          </a:solidFill>
          <a:ln>
            <a:solidFill>
              <a:srgbClr val="0077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</a:rPr>
              <a:t>Лечебно-оздоровительные объекты</a:t>
            </a:r>
          </a:p>
        </p:txBody>
      </p:sp>
      <p:sp>
        <p:nvSpPr>
          <p:cNvPr id="13" name="Стрелка: пятиугольник 7">
            <a:extLst>
              <a:ext uri="{FF2B5EF4-FFF2-40B4-BE49-F238E27FC236}">
                <a16:creationId xmlns:a16="http://schemas.microsoft.com/office/drawing/2014/main" id="{B0F59C3B-E7C8-4DC3-9740-B1C2C649E891}"/>
              </a:ext>
            </a:extLst>
          </p:cNvPr>
          <p:cNvSpPr/>
          <p:nvPr/>
        </p:nvSpPr>
        <p:spPr>
          <a:xfrm flipH="1">
            <a:off x="6980144" y="1973641"/>
            <a:ext cx="2163856" cy="535286"/>
          </a:xfrm>
          <a:prstGeom prst="homePlate">
            <a:avLst/>
          </a:prstGeom>
          <a:solidFill>
            <a:schemeClr val="bg1">
              <a:lumMod val="85000"/>
            </a:schemeClr>
          </a:solidFill>
          <a:ln>
            <a:solidFill>
              <a:srgbClr val="0077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</a:rPr>
              <a:t>Образовательные учреждения</a:t>
            </a:r>
          </a:p>
        </p:txBody>
      </p:sp>
      <p:sp>
        <p:nvSpPr>
          <p:cNvPr id="14" name="Стрелка: пятиугольник 7">
            <a:extLst>
              <a:ext uri="{FF2B5EF4-FFF2-40B4-BE49-F238E27FC236}">
                <a16:creationId xmlns:a16="http://schemas.microsoft.com/office/drawing/2014/main" id="{B0F59C3B-E7C8-4DC3-9740-B1C2C649E891}"/>
              </a:ext>
            </a:extLst>
          </p:cNvPr>
          <p:cNvSpPr/>
          <p:nvPr/>
        </p:nvSpPr>
        <p:spPr>
          <a:xfrm flipH="1">
            <a:off x="6988095" y="2618073"/>
            <a:ext cx="2163856" cy="535286"/>
          </a:xfrm>
          <a:prstGeom prst="homePlate">
            <a:avLst/>
          </a:prstGeom>
          <a:solidFill>
            <a:schemeClr val="bg1">
              <a:lumMod val="85000"/>
            </a:schemeClr>
          </a:solidFill>
          <a:ln>
            <a:solidFill>
              <a:srgbClr val="0077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</a:rPr>
              <a:t>Продовольственная торговля</a:t>
            </a:r>
          </a:p>
        </p:txBody>
      </p:sp>
      <p:pic>
        <p:nvPicPr>
          <p:cNvPr id="18" name="Рисунок 17" descr="Логотип_3.png">
            <a:extLst>
              <a:ext uri="{FF2B5EF4-FFF2-40B4-BE49-F238E27FC236}">
                <a16:creationId xmlns:a16="http://schemas.microsoft.com/office/drawing/2014/main" id="{AFBCD2EB-DA84-4CB2-B19C-AD3260701886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167208" y="-75485"/>
            <a:ext cx="848036" cy="535285"/>
          </a:xfrm>
          <a:prstGeom prst="rect">
            <a:avLst/>
          </a:prstGeom>
        </p:spPr>
      </p:pic>
      <p:grpSp>
        <p:nvGrpSpPr>
          <p:cNvPr id="32" name="Группа 31">
            <a:extLst>
              <a:ext uri="{FF2B5EF4-FFF2-40B4-BE49-F238E27FC236}">
                <a16:creationId xmlns:a16="http://schemas.microsoft.com/office/drawing/2014/main" id="{BAF3F6D4-2870-4556-A67F-FAA216FC7B17}"/>
              </a:ext>
            </a:extLst>
          </p:cNvPr>
          <p:cNvGrpSpPr/>
          <p:nvPr/>
        </p:nvGrpSpPr>
        <p:grpSpPr>
          <a:xfrm>
            <a:off x="256073" y="1220691"/>
            <a:ext cx="629204" cy="604640"/>
            <a:chOff x="256073" y="1220691"/>
            <a:chExt cx="629204" cy="604640"/>
          </a:xfrm>
        </p:grpSpPr>
        <p:pic>
          <p:nvPicPr>
            <p:cNvPr id="26" name="Рисунок 25">
              <a:extLst>
                <a:ext uri="{FF2B5EF4-FFF2-40B4-BE49-F238E27FC236}">
                  <a16:creationId xmlns:a16="http://schemas.microsoft.com/office/drawing/2014/main" id="{D75D3A52-2519-459E-80FD-65AC429B1A4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0" b="100000" l="0" r="100000">
                          <a14:backgroundMark x1="27152" y1="31724" x2="54967" y2="66897"/>
                          <a14:backgroundMark x1="64901" y1="30345" x2="64901" y2="68276"/>
                          <a14:backgroundMark x1="64238" y1="75172" x2="38411" y2="62759"/>
                          <a14:backgroundMark x1="71523" y1="64138" x2="36424" y2="55172"/>
                          <a14:backgroundMark x1="76821" y1="56552" x2="21192" y2="33793"/>
                          <a14:backgroundMark x1="81457" y1="39310" x2="25828" y2="24828"/>
                          <a14:backgroundMark x1="62914" y1="82759" x2="23179" y2="51034"/>
                          <a14:backgroundMark x1="90728" y1="81379" x2="95364" y2="71034"/>
                          <a14:backgroundMark x1="92053" y1="20690" x2="96689" y2="32414"/>
                          <a14:backgroundMark x1="8609" y1="22069" x2="4636" y2="31724"/>
                          <a14:backgroundMark x1="13245" y1="88276" x2="4636" y2="73793"/>
                        </a14:backgroundRemoval>
                      </a14:imgEffect>
                      <a14:imgEffect>
                        <a14:brightnessContrast bright="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6073" y="1220691"/>
              <a:ext cx="629204" cy="604640"/>
            </a:xfrm>
            <a:prstGeom prst="rect">
              <a:avLst/>
            </a:prstGeom>
          </p:spPr>
        </p:pic>
        <p:pic>
          <p:nvPicPr>
            <p:cNvPr id="28" name="Рисунок 27">
              <a:extLst>
                <a:ext uri="{FF2B5EF4-FFF2-40B4-BE49-F238E27FC236}">
                  <a16:creationId xmlns:a16="http://schemas.microsoft.com/office/drawing/2014/main" id="{20E5F6EC-5CCE-4608-801E-5E7141A7513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1306" y="1364800"/>
              <a:ext cx="316421" cy="316421"/>
            </a:xfrm>
            <a:prstGeom prst="rect">
              <a:avLst/>
            </a:prstGeom>
          </p:spPr>
        </p:pic>
      </p:grpSp>
      <p:grpSp>
        <p:nvGrpSpPr>
          <p:cNvPr id="35" name="Группа 34">
            <a:extLst>
              <a:ext uri="{FF2B5EF4-FFF2-40B4-BE49-F238E27FC236}">
                <a16:creationId xmlns:a16="http://schemas.microsoft.com/office/drawing/2014/main" id="{49982175-3C98-4810-89D2-F0D205625291}"/>
              </a:ext>
            </a:extLst>
          </p:cNvPr>
          <p:cNvGrpSpPr/>
          <p:nvPr/>
        </p:nvGrpSpPr>
        <p:grpSpPr>
          <a:xfrm>
            <a:off x="254914" y="1901778"/>
            <a:ext cx="629204" cy="604640"/>
            <a:chOff x="172975" y="1881314"/>
            <a:chExt cx="629204" cy="604640"/>
          </a:xfrm>
        </p:grpSpPr>
        <p:pic>
          <p:nvPicPr>
            <p:cNvPr id="29" name="Рисунок 28">
              <a:extLst>
                <a:ext uri="{FF2B5EF4-FFF2-40B4-BE49-F238E27FC236}">
                  <a16:creationId xmlns:a16="http://schemas.microsoft.com/office/drawing/2014/main" id="{A753DEF7-E477-4C9D-9062-CBA5745449E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0" b="100000" l="0" r="100000">
                          <a14:backgroundMark x1="27152" y1="31724" x2="54967" y2="66897"/>
                          <a14:backgroundMark x1="64901" y1="30345" x2="64901" y2="68276"/>
                          <a14:backgroundMark x1="64238" y1="75172" x2="38411" y2="62759"/>
                          <a14:backgroundMark x1="71523" y1="64138" x2="36424" y2="55172"/>
                          <a14:backgroundMark x1="76821" y1="56552" x2="21192" y2="33793"/>
                          <a14:backgroundMark x1="81457" y1="39310" x2="25828" y2="24828"/>
                          <a14:backgroundMark x1="62914" y1="82759" x2="23179" y2="51034"/>
                          <a14:backgroundMark x1="90728" y1="81379" x2="95364" y2="71034"/>
                          <a14:backgroundMark x1="92053" y1="20690" x2="96689" y2="32414"/>
                          <a14:backgroundMark x1="8609" y1="22069" x2="4636" y2="31724"/>
                          <a14:backgroundMark x1="13245" y1="88276" x2="4636" y2="73793"/>
                        </a14:backgroundRemoval>
                      </a14:imgEffect>
                      <a14:imgEffect>
                        <a14:brightnessContrast bright="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2975" y="1881314"/>
              <a:ext cx="629204" cy="604640"/>
            </a:xfrm>
            <a:prstGeom prst="rect">
              <a:avLst/>
            </a:prstGeom>
          </p:spPr>
        </p:pic>
        <p:pic>
          <p:nvPicPr>
            <p:cNvPr id="34" name="Рисунок 33">
              <a:extLst>
                <a:ext uri="{FF2B5EF4-FFF2-40B4-BE49-F238E27FC236}">
                  <a16:creationId xmlns:a16="http://schemas.microsoft.com/office/drawing/2014/main" id="{B8C4476D-500A-4DF6-96CE-6E74B085085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artisticPhotocopy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1150" y="2043312"/>
              <a:ext cx="392854" cy="283528"/>
            </a:xfrm>
            <a:prstGeom prst="rect">
              <a:avLst/>
            </a:prstGeom>
          </p:spPr>
        </p:pic>
      </p:grpSp>
      <p:grpSp>
        <p:nvGrpSpPr>
          <p:cNvPr id="38" name="Группа 37">
            <a:extLst>
              <a:ext uri="{FF2B5EF4-FFF2-40B4-BE49-F238E27FC236}">
                <a16:creationId xmlns:a16="http://schemas.microsoft.com/office/drawing/2014/main" id="{57F22DE8-149B-4B85-991B-A942D25BC95B}"/>
              </a:ext>
            </a:extLst>
          </p:cNvPr>
          <p:cNvGrpSpPr/>
          <p:nvPr/>
        </p:nvGrpSpPr>
        <p:grpSpPr>
          <a:xfrm>
            <a:off x="254914" y="2634828"/>
            <a:ext cx="629204" cy="604640"/>
            <a:chOff x="157781" y="3176069"/>
            <a:chExt cx="629204" cy="604640"/>
          </a:xfrm>
        </p:grpSpPr>
        <p:pic>
          <p:nvPicPr>
            <p:cNvPr id="31" name="Рисунок 30">
              <a:extLst>
                <a:ext uri="{FF2B5EF4-FFF2-40B4-BE49-F238E27FC236}">
                  <a16:creationId xmlns:a16="http://schemas.microsoft.com/office/drawing/2014/main" id="{5DA71549-7AEA-44EB-B902-4CB2364BDC4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0" b="100000" l="0" r="100000">
                          <a14:backgroundMark x1="27152" y1="31724" x2="54967" y2="66897"/>
                          <a14:backgroundMark x1="64901" y1="30345" x2="64901" y2="68276"/>
                          <a14:backgroundMark x1="64238" y1="75172" x2="38411" y2="62759"/>
                          <a14:backgroundMark x1="71523" y1="64138" x2="36424" y2="55172"/>
                          <a14:backgroundMark x1="76821" y1="56552" x2="21192" y2="33793"/>
                          <a14:backgroundMark x1="81457" y1="39310" x2="25828" y2="24828"/>
                          <a14:backgroundMark x1="62914" y1="82759" x2="23179" y2="51034"/>
                          <a14:backgroundMark x1="90728" y1="81379" x2="95364" y2="71034"/>
                          <a14:backgroundMark x1="92053" y1="20690" x2="96689" y2="32414"/>
                          <a14:backgroundMark x1="8609" y1="22069" x2="4636" y2="31724"/>
                          <a14:backgroundMark x1="13245" y1="88276" x2="4636" y2="73793"/>
                        </a14:backgroundRemoval>
                      </a14:imgEffect>
                      <a14:imgEffect>
                        <a14:brightnessContrast bright="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7781" y="3176069"/>
              <a:ext cx="629204" cy="604640"/>
            </a:xfrm>
            <a:prstGeom prst="rect">
              <a:avLst/>
            </a:prstGeom>
          </p:spPr>
        </p:pic>
        <p:pic>
          <p:nvPicPr>
            <p:cNvPr id="37" name="Рисунок 36">
              <a:extLst>
                <a:ext uri="{FF2B5EF4-FFF2-40B4-BE49-F238E27FC236}">
                  <a16:creationId xmlns:a16="http://schemas.microsoft.com/office/drawing/2014/main" id="{9428A532-7115-4793-9CA4-108D4BF984D2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4914" y="3270402"/>
              <a:ext cx="415973" cy="415973"/>
            </a:xfrm>
            <a:prstGeom prst="rect">
              <a:avLst/>
            </a:prstGeom>
          </p:spPr>
        </p:pic>
      </p:grpSp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226ABC0C-A839-4BEE-B620-A2DB3CBFCD21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026F57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3732" r="1183" b="4155"/>
          <a:stretch/>
        </p:blipFill>
        <p:spPr>
          <a:xfrm>
            <a:off x="20723" y="442070"/>
            <a:ext cx="9130626" cy="4711877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383A014D-0031-4B9F-BBC4-82D07DCBD1EB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733" b="4167"/>
          <a:stretch/>
        </p:blipFill>
        <p:spPr>
          <a:xfrm>
            <a:off x="0" y="443915"/>
            <a:ext cx="9217344" cy="4699586"/>
          </a:xfrm>
          <a:prstGeom prst="rect">
            <a:avLst/>
          </a:prstGeom>
        </p:spPr>
      </p:pic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11D5CCAB-4531-463F-8F06-2D10614F014B}"/>
              </a:ext>
            </a:extLst>
          </p:cNvPr>
          <p:cNvSpPr/>
          <p:nvPr/>
        </p:nvSpPr>
        <p:spPr>
          <a:xfrm>
            <a:off x="0" y="0"/>
            <a:ext cx="9144000" cy="860088"/>
          </a:xfrm>
          <a:prstGeom prst="rect">
            <a:avLst/>
          </a:prstGeom>
          <a:solidFill>
            <a:srgbClr val="026F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id="{6A248ACA-1880-46D3-AC2F-DCE8119258DB}"/>
              </a:ext>
            </a:extLst>
          </p:cNvPr>
          <p:cNvSpPr/>
          <p:nvPr/>
        </p:nvSpPr>
        <p:spPr>
          <a:xfrm>
            <a:off x="431928" y="151527"/>
            <a:ext cx="8223283" cy="584775"/>
          </a:xfrm>
          <a:custGeom>
            <a:avLst/>
            <a:gdLst>
              <a:gd name="connsiteX0" fmla="*/ 0 w 2368855"/>
              <a:gd name="connsiteY0" fmla="*/ 0 h 824513"/>
              <a:gd name="connsiteX1" fmla="*/ 2368855 w 2368855"/>
              <a:gd name="connsiteY1" fmla="*/ 0 h 824513"/>
              <a:gd name="connsiteX2" fmla="*/ 2368855 w 2368855"/>
              <a:gd name="connsiteY2" fmla="*/ 824513 h 824513"/>
              <a:gd name="connsiteX3" fmla="*/ 0 w 2368855"/>
              <a:gd name="connsiteY3" fmla="*/ 824513 h 824513"/>
              <a:gd name="connsiteX4" fmla="*/ 0 w 2368855"/>
              <a:gd name="connsiteY4" fmla="*/ 0 h 824513"/>
              <a:gd name="connsiteX0" fmla="*/ 2368855 w 2460295"/>
              <a:gd name="connsiteY0" fmla="*/ 0 h 824513"/>
              <a:gd name="connsiteX1" fmla="*/ 2368855 w 2460295"/>
              <a:gd name="connsiteY1" fmla="*/ 824513 h 824513"/>
              <a:gd name="connsiteX2" fmla="*/ 0 w 2460295"/>
              <a:gd name="connsiteY2" fmla="*/ 824513 h 824513"/>
              <a:gd name="connsiteX3" fmla="*/ 0 w 2460295"/>
              <a:gd name="connsiteY3" fmla="*/ 0 h 824513"/>
              <a:gd name="connsiteX4" fmla="*/ 2460295 w 2460295"/>
              <a:gd name="connsiteY4" fmla="*/ 91440 h 824513"/>
              <a:gd name="connsiteX0" fmla="*/ 2368855 w 2368855"/>
              <a:gd name="connsiteY0" fmla="*/ 7171 h 831684"/>
              <a:gd name="connsiteX1" fmla="*/ 2368855 w 2368855"/>
              <a:gd name="connsiteY1" fmla="*/ 831684 h 831684"/>
              <a:gd name="connsiteX2" fmla="*/ 0 w 2368855"/>
              <a:gd name="connsiteY2" fmla="*/ 831684 h 831684"/>
              <a:gd name="connsiteX3" fmla="*/ 0 w 2368855"/>
              <a:gd name="connsiteY3" fmla="*/ 7171 h 831684"/>
              <a:gd name="connsiteX4" fmla="*/ 2029989 w 2368855"/>
              <a:gd name="connsiteY4" fmla="*/ 0 h 831684"/>
              <a:gd name="connsiteX0" fmla="*/ 2359890 w 2368855"/>
              <a:gd name="connsiteY0" fmla="*/ 231288 h 831684"/>
              <a:gd name="connsiteX1" fmla="*/ 2368855 w 2368855"/>
              <a:gd name="connsiteY1" fmla="*/ 831684 h 831684"/>
              <a:gd name="connsiteX2" fmla="*/ 0 w 2368855"/>
              <a:gd name="connsiteY2" fmla="*/ 831684 h 831684"/>
              <a:gd name="connsiteX3" fmla="*/ 0 w 2368855"/>
              <a:gd name="connsiteY3" fmla="*/ 7171 h 831684"/>
              <a:gd name="connsiteX4" fmla="*/ 2029989 w 2368855"/>
              <a:gd name="connsiteY4" fmla="*/ 0 h 831684"/>
              <a:gd name="connsiteX0" fmla="*/ 2359890 w 2368855"/>
              <a:gd name="connsiteY0" fmla="*/ 285076 h 831684"/>
              <a:gd name="connsiteX1" fmla="*/ 2368855 w 2368855"/>
              <a:gd name="connsiteY1" fmla="*/ 831684 h 831684"/>
              <a:gd name="connsiteX2" fmla="*/ 0 w 2368855"/>
              <a:gd name="connsiteY2" fmla="*/ 831684 h 831684"/>
              <a:gd name="connsiteX3" fmla="*/ 0 w 2368855"/>
              <a:gd name="connsiteY3" fmla="*/ 7171 h 831684"/>
              <a:gd name="connsiteX4" fmla="*/ 2029989 w 2368855"/>
              <a:gd name="connsiteY4" fmla="*/ 0 h 831684"/>
              <a:gd name="connsiteX0" fmla="*/ 2369273 w 2369273"/>
              <a:gd name="connsiteY0" fmla="*/ 285076 h 831684"/>
              <a:gd name="connsiteX1" fmla="*/ 2368855 w 2369273"/>
              <a:gd name="connsiteY1" fmla="*/ 831684 h 831684"/>
              <a:gd name="connsiteX2" fmla="*/ 0 w 2369273"/>
              <a:gd name="connsiteY2" fmla="*/ 831684 h 831684"/>
              <a:gd name="connsiteX3" fmla="*/ 0 w 2369273"/>
              <a:gd name="connsiteY3" fmla="*/ 7171 h 831684"/>
              <a:gd name="connsiteX4" fmla="*/ 2029989 w 2369273"/>
              <a:gd name="connsiteY4" fmla="*/ 0 h 831684"/>
              <a:gd name="connsiteX0" fmla="*/ 2369273 w 2369273"/>
              <a:gd name="connsiteY0" fmla="*/ 277904 h 824512"/>
              <a:gd name="connsiteX1" fmla="*/ 2368855 w 2369273"/>
              <a:gd name="connsiteY1" fmla="*/ 824512 h 824512"/>
              <a:gd name="connsiteX2" fmla="*/ 0 w 2369273"/>
              <a:gd name="connsiteY2" fmla="*/ 824512 h 824512"/>
              <a:gd name="connsiteX3" fmla="*/ 0 w 2369273"/>
              <a:gd name="connsiteY3" fmla="*/ -1 h 824512"/>
              <a:gd name="connsiteX4" fmla="*/ 2277514 w 2369273"/>
              <a:gd name="connsiteY4" fmla="*/ 5918 h 824512"/>
              <a:gd name="connsiteX0" fmla="*/ 2369273 w 2369273"/>
              <a:gd name="connsiteY0" fmla="*/ 448535 h 824513"/>
              <a:gd name="connsiteX1" fmla="*/ 2368855 w 2369273"/>
              <a:gd name="connsiteY1" fmla="*/ 824513 h 824513"/>
              <a:gd name="connsiteX2" fmla="*/ 0 w 2369273"/>
              <a:gd name="connsiteY2" fmla="*/ 824513 h 824513"/>
              <a:gd name="connsiteX3" fmla="*/ 0 w 2369273"/>
              <a:gd name="connsiteY3" fmla="*/ 0 h 824513"/>
              <a:gd name="connsiteX4" fmla="*/ 2277514 w 2369273"/>
              <a:gd name="connsiteY4" fmla="*/ 5919 h 824513"/>
              <a:gd name="connsiteX0" fmla="*/ 2369273 w 2369273"/>
              <a:gd name="connsiteY0" fmla="*/ 391659 h 824513"/>
              <a:gd name="connsiteX1" fmla="*/ 2368855 w 2369273"/>
              <a:gd name="connsiteY1" fmla="*/ 824513 h 824513"/>
              <a:gd name="connsiteX2" fmla="*/ 0 w 2369273"/>
              <a:gd name="connsiteY2" fmla="*/ 824513 h 824513"/>
              <a:gd name="connsiteX3" fmla="*/ 0 w 2369273"/>
              <a:gd name="connsiteY3" fmla="*/ 0 h 824513"/>
              <a:gd name="connsiteX4" fmla="*/ 2277514 w 2369273"/>
              <a:gd name="connsiteY4" fmla="*/ 5919 h 824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69273" h="824513">
                <a:moveTo>
                  <a:pt x="2369273" y="391659"/>
                </a:moveTo>
                <a:cubicBezTo>
                  <a:pt x="2369134" y="573862"/>
                  <a:pt x="2368994" y="642310"/>
                  <a:pt x="2368855" y="824513"/>
                </a:cubicBezTo>
                <a:lnTo>
                  <a:pt x="0" y="824513"/>
                </a:lnTo>
                <a:lnTo>
                  <a:pt x="0" y="0"/>
                </a:lnTo>
                <a:lnTo>
                  <a:pt x="2277514" y="5919"/>
                </a:lnTo>
              </a:path>
            </a:pathLst>
          </a:custGeom>
          <a:noFill/>
          <a:ln w="38100">
            <a:solidFill>
              <a:srgbClr val="FFFB3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154EF26B-E40B-4AC0-920A-28ECD4AE38DD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8030" y="-23137"/>
            <a:ext cx="437449" cy="382237"/>
          </a:xfrm>
          <a:prstGeom prst="rect">
            <a:avLst/>
          </a:prstGeom>
        </p:spPr>
      </p:pic>
      <p:sp>
        <p:nvSpPr>
          <p:cNvPr id="40" name="Прямоугольник 39">
            <a:extLst>
              <a:ext uri="{FF2B5EF4-FFF2-40B4-BE49-F238E27FC236}">
                <a16:creationId xmlns:a16="http://schemas.microsoft.com/office/drawing/2014/main" id="{23F025F4-FB92-44F5-86CE-991C54CD7C32}"/>
              </a:ext>
            </a:extLst>
          </p:cNvPr>
          <p:cNvSpPr/>
          <p:nvPr/>
        </p:nvSpPr>
        <p:spPr>
          <a:xfrm>
            <a:off x="488789" y="89971"/>
            <a:ext cx="79392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+mn-lt"/>
                <a:ea typeface="Roboto" pitchFamily="2" charset="0"/>
                <a:cs typeface="Times New Roman" panose="02020603050405020304" pitchFamily="18" charset="0"/>
              </a:rPr>
              <a:t>СВЕДЕНИЯ О ЦЕНООБРАЗУЮЩИХ ФАКТОРАХ СТОИМОСТИ</a:t>
            </a:r>
          </a:p>
          <a:p>
            <a:pPr algn="ctr"/>
            <a:r>
              <a:rPr lang="ru-RU" sz="2000" b="1" dirty="0">
                <a:solidFill>
                  <a:schemeClr val="bg1"/>
                </a:solidFill>
                <a:latin typeface="+mn-lt"/>
                <a:ea typeface="Roboto" pitchFamily="2" charset="0"/>
                <a:cs typeface="Times New Roman" panose="02020603050405020304" pitchFamily="18" charset="0"/>
              </a:rPr>
              <a:t>«КЛАСС СОЦИАЛЬНОЙ ОБЕСПЕЧЕННОСТИ ТЕРРИТОРИИ»</a:t>
            </a:r>
          </a:p>
        </p:txBody>
      </p:sp>
    </p:spTree>
    <p:extLst>
      <p:ext uri="{BB962C8B-B14F-4D97-AF65-F5344CB8AC3E}">
        <p14:creationId xmlns:p14="http://schemas.microsoft.com/office/powerpoint/2010/main" val="405865992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3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B02CE2DD-BA86-47C7-8CAD-C941D52D61E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90" b="14878"/>
          <a:stretch/>
        </p:blipFill>
        <p:spPr>
          <a:xfrm>
            <a:off x="-2" y="10448"/>
            <a:ext cx="9144002" cy="5122603"/>
          </a:xfrm>
          <a:prstGeom prst="rect">
            <a:avLst/>
          </a:prstGeom>
        </p:spPr>
      </p:pic>
      <p:sp>
        <p:nvSpPr>
          <p:cNvPr id="9" name="Параллелограмм 5">
            <a:extLst>
              <a:ext uri="{FF2B5EF4-FFF2-40B4-BE49-F238E27FC236}">
                <a16:creationId xmlns:a16="http://schemas.microsoft.com/office/drawing/2014/main" id="{FCD182CE-633C-4EDD-90DF-E08C033BD3D3}"/>
              </a:ext>
            </a:extLst>
          </p:cNvPr>
          <p:cNvSpPr/>
          <p:nvPr/>
        </p:nvSpPr>
        <p:spPr>
          <a:xfrm>
            <a:off x="7109051" y="-10449"/>
            <a:ext cx="2066612" cy="5164396"/>
          </a:xfrm>
          <a:custGeom>
            <a:avLst/>
            <a:gdLst>
              <a:gd name="connsiteX0" fmla="*/ 0 w 3972232"/>
              <a:gd name="connsiteY0" fmla="*/ 5164396 h 5164396"/>
              <a:gd name="connsiteX1" fmla="*/ 993058 w 3972232"/>
              <a:gd name="connsiteY1" fmla="*/ 0 h 5164396"/>
              <a:gd name="connsiteX2" fmla="*/ 3972232 w 3972232"/>
              <a:gd name="connsiteY2" fmla="*/ 0 h 5164396"/>
              <a:gd name="connsiteX3" fmla="*/ 2979174 w 3972232"/>
              <a:gd name="connsiteY3" fmla="*/ 5164396 h 5164396"/>
              <a:gd name="connsiteX4" fmla="*/ 0 w 3972232"/>
              <a:gd name="connsiteY4" fmla="*/ 5164396 h 5164396"/>
              <a:gd name="connsiteX0" fmla="*/ 0 w 2979174"/>
              <a:gd name="connsiteY0" fmla="*/ 5164396 h 5164396"/>
              <a:gd name="connsiteX1" fmla="*/ 993058 w 2979174"/>
              <a:gd name="connsiteY1" fmla="*/ 0 h 5164396"/>
              <a:gd name="connsiteX2" fmla="*/ 2979174 w 2979174"/>
              <a:gd name="connsiteY2" fmla="*/ 9832 h 5164396"/>
              <a:gd name="connsiteX3" fmla="*/ 2979174 w 2979174"/>
              <a:gd name="connsiteY3" fmla="*/ 5164396 h 5164396"/>
              <a:gd name="connsiteX4" fmla="*/ 0 w 2979174"/>
              <a:gd name="connsiteY4" fmla="*/ 5164396 h 5164396"/>
              <a:gd name="connsiteX0" fmla="*/ 0 w 2979174"/>
              <a:gd name="connsiteY0" fmla="*/ 5164396 h 5164396"/>
              <a:gd name="connsiteX1" fmla="*/ 993058 w 2979174"/>
              <a:gd name="connsiteY1" fmla="*/ 0 h 5164396"/>
              <a:gd name="connsiteX2" fmla="*/ 1836905 w 2979174"/>
              <a:gd name="connsiteY2" fmla="*/ 9832 h 5164396"/>
              <a:gd name="connsiteX3" fmla="*/ 2979174 w 2979174"/>
              <a:gd name="connsiteY3" fmla="*/ 5164396 h 5164396"/>
              <a:gd name="connsiteX4" fmla="*/ 0 w 2979174"/>
              <a:gd name="connsiteY4" fmla="*/ 5164396 h 5164396"/>
              <a:gd name="connsiteX0" fmla="*/ 0 w 1873752"/>
              <a:gd name="connsiteY0" fmla="*/ 5164396 h 5164396"/>
              <a:gd name="connsiteX1" fmla="*/ 993058 w 1873752"/>
              <a:gd name="connsiteY1" fmla="*/ 0 h 5164396"/>
              <a:gd name="connsiteX2" fmla="*/ 1836905 w 1873752"/>
              <a:gd name="connsiteY2" fmla="*/ 9832 h 5164396"/>
              <a:gd name="connsiteX3" fmla="*/ 1873752 w 1873752"/>
              <a:gd name="connsiteY3" fmla="*/ 5144076 h 5164396"/>
              <a:gd name="connsiteX4" fmla="*/ 0 w 1873752"/>
              <a:gd name="connsiteY4" fmla="*/ 5164396 h 51643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73752" h="5164396">
                <a:moveTo>
                  <a:pt x="0" y="5164396"/>
                </a:moveTo>
                <a:lnTo>
                  <a:pt x="993058" y="0"/>
                </a:lnTo>
                <a:lnTo>
                  <a:pt x="1836905" y="9832"/>
                </a:lnTo>
                <a:lnTo>
                  <a:pt x="1873752" y="5144076"/>
                </a:lnTo>
                <a:lnTo>
                  <a:pt x="0" y="5164396"/>
                </a:lnTo>
                <a:close/>
              </a:path>
            </a:pathLst>
          </a:custGeom>
          <a:solidFill>
            <a:srgbClr val="007057">
              <a:alpha val="8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араллелограмм 5">
            <a:extLst>
              <a:ext uri="{FF2B5EF4-FFF2-40B4-BE49-F238E27FC236}">
                <a16:creationId xmlns:a16="http://schemas.microsoft.com/office/drawing/2014/main" id="{CDAEA977-10BD-41AA-AFA3-A36E452F2C23}"/>
              </a:ext>
            </a:extLst>
          </p:cNvPr>
          <p:cNvSpPr/>
          <p:nvPr/>
        </p:nvSpPr>
        <p:spPr>
          <a:xfrm rot="10800000">
            <a:off x="-1" y="-2"/>
            <a:ext cx="1660013" cy="5144731"/>
          </a:xfrm>
          <a:custGeom>
            <a:avLst/>
            <a:gdLst>
              <a:gd name="connsiteX0" fmla="*/ 0 w 3972232"/>
              <a:gd name="connsiteY0" fmla="*/ 5164396 h 5164396"/>
              <a:gd name="connsiteX1" fmla="*/ 993058 w 3972232"/>
              <a:gd name="connsiteY1" fmla="*/ 0 h 5164396"/>
              <a:gd name="connsiteX2" fmla="*/ 3972232 w 3972232"/>
              <a:gd name="connsiteY2" fmla="*/ 0 h 5164396"/>
              <a:gd name="connsiteX3" fmla="*/ 2979174 w 3972232"/>
              <a:gd name="connsiteY3" fmla="*/ 5164396 h 5164396"/>
              <a:gd name="connsiteX4" fmla="*/ 0 w 3972232"/>
              <a:gd name="connsiteY4" fmla="*/ 5164396 h 5164396"/>
              <a:gd name="connsiteX0" fmla="*/ 0 w 2979174"/>
              <a:gd name="connsiteY0" fmla="*/ 5164396 h 5164396"/>
              <a:gd name="connsiteX1" fmla="*/ 993058 w 2979174"/>
              <a:gd name="connsiteY1" fmla="*/ 0 h 5164396"/>
              <a:gd name="connsiteX2" fmla="*/ 2979174 w 2979174"/>
              <a:gd name="connsiteY2" fmla="*/ 9832 h 5164396"/>
              <a:gd name="connsiteX3" fmla="*/ 2979174 w 2979174"/>
              <a:gd name="connsiteY3" fmla="*/ 5164396 h 5164396"/>
              <a:gd name="connsiteX4" fmla="*/ 0 w 2979174"/>
              <a:gd name="connsiteY4" fmla="*/ 5164396 h 5164396"/>
              <a:gd name="connsiteX0" fmla="*/ 0 w 2979174"/>
              <a:gd name="connsiteY0" fmla="*/ 5154564 h 5154564"/>
              <a:gd name="connsiteX1" fmla="*/ 1260850 w 2979174"/>
              <a:gd name="connsiteY1" fmla="*/ 9833 h 5154564"/>
              <a:gd name="connsiteX2" fmla="*/ 2979174 w 2979174"/>
              <a:gd name="connsiteY2" fmla="*/ 0 h 5154564"/>
              <a:gd name="connsiteX3" fmla="*/ 2979174 w 2979174"/>
              <a:gd name="connsiteY3" fmla="*/ 5154564 h 5154564"/>
              <a:gd name="connsiteX4" fmla="*/ 0 w 2979174"/>
              <a:gd name="connsiteY4" fmla="*/ 5154564 h 5154564"/>
              <a:gd name="connsiteX0" fmla="*/ 0 w 2979174"/>
              <a:gd name="connsiteY0" fmla="*/ 5154564 h 5154564"/>
              <a:gd name="connsiteX1" fmla="*/ 1260850 w 2979174"/>
              <a:gd name="connsiteY1" fmla="*/ 9833 h 5154564"/>
              <a:gd name="connsiteX2" fmla="*/ 2979174 w 2979174"/>
              <a:gd name="connsiteY2" fmla="*/ 0 h 5154564"/>
              <a:gd name="connsiteX3" fmla="*/ 1860775 w 2979174"/>
              <a:gd name="connsiteY3" fmla="*/ 5144404 h 5154564"/>
              <a:gd name="connsiteX4" fmla="*/ 0 w 2979174"/>
              <a:gd name="connsiteY4" fmla="*/ 5154564 h 5154564"/>
              <a:gd name="connsiteX0" fmla="*/ 0 w 1976074"/>
              <a:gd name="connsiteY0" fmla="*/ 5144731 h 5144731"/>
              <a:gd name="connsiteX1" fmla="*/ 1260850 w 1976074"/>
              <a:gd name="connsiteY1" fmla="*/ 0 h 5144731"/>
              <a:gd name="connsiteX2" fmla="*/ 1976074 w 1976074"/>
              <a:gd name="connsiteY2" fmla="*/ 20647 h 5144731"/>
              <a:gd name="connsiteX3" fmla="*/ 1860775 w 1976074"/>
              <a:gd name="connsiteY3" fmla="*/ 5134571 h 5144731"/>
              <a:gd name="connsiteX4" fmla="*/ 0 w 1976074"/>
              <a:gd name="connsiteY4" fmla="*/ 5144731 h 5144731"/>
              <a:gd name="connsiteX0" fmla="*/ 0 w 1976074"/>
              <a:gd name="connsiteY0" fmla="*/ 5144731 h 5144731"/>
              <a:gd name="connsiteX1" fmla="*/ 1260850 w 1976074"/>
              <a:gd name="connsiteY1" fmla="*/ 0 h 5144731"/>
              <a:gd name="connsiteX2" fmla="*/ 1976074 w 1976074"/>
              <a:gd name="connsiteY2" fmla="*/ 20647 h 5144731"/>
              <a:gd name="connsiteX3" fmla="*/ 1941484 w 1976074"/>
              <a:gd name="connsiteY3" fmla="*/ 5124411 h 5144731"/>
              <a:gd name="connsiteX4" fmla="*/ 0 w 1976074"/>
              <a:gd name="connsiteY4" fmla="*/ 5144731 h 5144731"/>
              <a:gd name="connsiteX0" fmla="*/ 0 w 1976074"/>
              <a:gd name="connsiteY0" fmla="*/ 5144731 h 5144731"/>
              <a:gd name="connsiteX1" fmla="*/ 1260850 w 1976074"/>
              <a:gd name="connsiteY1" fmla="*/ 0 h 5144731"/>
              <a:gd name="connsiteX2" fmla="*/ 1976074 w 1976074"/>
              <a:gd name="connsiteY2" fmla="*/ 10487 h 5144731"/>
              <a:gd name="connsiteX3" fmla="*/ 1941484 w 1976074"/>
              <a:gd name="connsiteY3" fmla="*/ 5124411 h 5144731"/>
              <a:gd name="connsiteX4" fmla="*/ 0 w 1976074"/>
              <a:gd name="connsiteY4" fmla="*/ 5144731 h 5144731"/>
              <a:gd name="connsiteX0" fmla="*/ 0 w 1976074"/>
              <a:gd name="connsiteY0" fmla="*/ 5144731 h 5144731"/>
              <a:gd name="connsiteX1" fmla="*/ 1260850 w 1976074"/>
              <a:gd name="connsiteY1" fmla="*/ 0 h 5144731"/>
              <a:gd name="connsiteX2" fmla="*/ 1976074 w 1976074"/>
              <a:gd name="connsiteY2" fmla="*/ 10487 h 5144731"/>
              <a:gd name="connsiteX3" fmla="*/ 1973912 w 1976074"/>
              <a:gd name="connsiteY3" fmla="*/ 5143462 h 5144731"/>
              <a:gd name="connsiteX4" fmla="*/ 0 w 1976074"/>
              <a:gd name="connsiteY4" fmla="*/ 5144731 h 5144731"/>
              <a:gd name="connsiteX0" fmla="*/ 0 w 1981479"/>
              <a:gd name="connsiteY0" fmla="*/ 5144731 h 5144731"/>
              <a:gd name="connsiteX1" fmla="*/ 1260850 w 1981479"/>
              <a:gd name="connsiteY1" fmla="*/ 0 h 5144731"/>
              <a:gd name="connsiteX2" fmla="*/ 1981479 w 1981479"/>
              <a:gd name="connsiteY2" fmla="*/ 962 h 5144731"/>
              <a:gd name="connsiteX3" fmla="*/ 1973912 w 1981479"/>
              <a:gd name="connsiteY3" fmla="*/ 5143462 h 5144731"/>
              <a:gd name="connsiteX4" fmla="*/ 0 w 1981479"/>
              <a:gd name="connsiteY4" fmla="*/ 5144731 h 51447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81479" h="5144731">
                <a:moveTo>
                  <a:pt x="0" y="5144731"/>
                </a:moveTo>
                <a:lnTo>
                  <a:pt x="1260850" y="0"/>
                </a:lnTo>
                <a:lnTo>
                  <a:pt x="1981479" y="962"/>
                </a:lnTo>
                <a:cubicBezTo>
                  <a:pt x="1980758" y="1711954"/>
                  <a:pt x="1974633" y="3432470"/>
                  <a:pt x="1973912" y="5143462"/>
                </a:cubicBezTo>
                <a:lnTo>
                  <a:pt x="0" y="5144731"/>
                </a:lnTo>
                <a:close/>
              </a:path>
            </a:pathLst>
          </a:custGeom>
          <a:solidFill>
            <a:srgbClr val="007057">
              <a:alpha val="8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: пятиугольник 7">
            <a:extLst>
              <a:ext uri="{FF2B5EF4-FFF2-40B4-BE49-F238E27FC236}">
                <a16:creationId xmlns:a16="http://schemas.microsoft.com/office/drawing/2014/main" id="{B0F59C3B-E7C8-4DC3-9740-B1C2C649E891}"/>
              </a:ext>
            </a:extLst>
          </p:cNvPr>
          <p:cNvSpPr/>
          <p:nvPr/>
        </p:nvSpPr>
        <p:spPr>
          <a:xfrm flipH="1">
            <a:off x="6980144" y="1063690"/>
            <a:ext cx="2163856" cy="535286"/>
          </a:xfrm>
          <a:prstGeom prst="homePlate">
            <a:avLst/>
          </a:prstGeom>
          <a:solidFill>
            <a:schemeClr val="bg1">
              <a:lumMod val="85000"/>
            </a:schemeClr>
          </a:solidFill>
          <a:ln>
            <a:solidFill>
              <a:srgbClr val="0077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</a:rPr>
              <a:t>Обеспеченность территории центральными водоснабжением</a:t>
            </a:r>
          </a:p>
        </p:txBody>
      </p:sp>
      <p:sp>
        <p:nvSpPr>
          <p:cNvPr id="13" name="Стрелка: пятиугольник 7">
            <a:extLst>
              <a:ext uri="{FF2B5EF4-FFF2-40B4-BE49-F238E27FC236}">
                <a16:creationId xmlns:a16="http://schemas.microsoft.com/office/drawing/2014/main" id="{B0F59C3B-E7C8-4DC3-9740-B1C2C649E891}"/>
              </a:ext>
            </a:extLst>
          </p:cNvPr>
          <p:cNvSpPr/>
          <p:nvPr/>
        </p:nvSpPr>
        <p:spPr>
          <a:xfrm flipH="1">
            <a:off x="6980144" y="1711250"/>
            <a:ext cx="2163856" cy="535286"/>
          </a:xfrm>
          <a:prstGeom prst="homePlate">
            <a:avLst/>
          </a:prstGeom>
          <a:solidFill>
            <a:schemeClr val="bg1">
              <a:lumMod val="85000"/>
            </a:schemeClr>
          </a:solidFill>
          <a:ln>
            <a:solidFill>
              <a:srgbClr val="0077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</a:rPr>
              <a:t>Обеспеченность территории центральными газоснабжением</a:t>
            </a:r>
          </a:p>
        </p:txBody>
      </p:sp>
      <p:sp>
        <p:nvSpPr>
          <p:cNvPr id="14" name="Стрелка: пятиугольник 7">
            <a:extLst>
              <a:ext uri="{FF2B5EF4-FFF2-40B4-BE49-F238E27FC236}">
                <a16:creationId xmlns:a16="http://schemas.microsoft.com/office/drawing/2014/main" id="{B0F59C3B-E7C8-4DC3-9740-B1C2C649E891}"/>
              </a:ext>
            </a:extLst>
          </p:cNvPr>
          <p:cNvSpPr/>
          <p:nvPr/>
        </p:nvSpPr>
        <p:spPr>
          <a:xfrm flipH="1">
            <a:off x="6980144" y="2355682"/>
            <a:ext cx="2163856" cy="535286"/>
          </a:xfrm>
          <a:prstGeom prst="homePlate">
            <a:avLst/>
          </a:prstGeom>
          <a:solidFill>
            <a:schemeClr val="bg1">
              <a:lumMod val="85000"/>
            </a:schemeClr>
          </a:solidFill>
          <a:ln>
            <a:solidFill>
              <a:srgbClr val="0077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</a:rPr>
              <a:t>Обеспеченность территории центральными электроснабжением</a:t>
            </a:r>
          </a:p>
        </p:txBody>
      </p:sp>
      <p:sp>
        <p:nvSpPr>
          <p:cNvPr id="15" name="Стрелка: пятиугольник 7">
            <a:extLst>
              <a:ext uri="{FF2B5EF4-FFF2-40B4-BE49-F238E27FC236}">
                <a16:creationId xmlns:a16="http://schemas.microsoft.com/office/drawing/2014/main" id="{B0F59C3B-E7C8-4DC3-9740-B1C2C649E891}"/>
              </a:ext>
            </a:extLst>
          </p:cNvPr>
          <p:cNvSpPr/>
          <p:nvPr/>
        </p:nvSpPr>
        <p:spPr>
          <a:xfrm flipH="1">
            <a:off x="6988677" y="3024831"/>
            <a:ext cx="2163856" cy="535286"/>
          </a:xfrm>
          <a:prstGeom prst="homePlate">
            <a:avLst/>
          </a:prstGeom>
          <a:solidFill>
            <a:schemeClr val="bg1">
              <a:lumMod val="85000"/>
            </a:schemeClr>
          </a:solidFill>
          <a:ln>
            <a:solidFill>
              <a:srgbClr val="0077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</a:rPr>
              <a:t>Обеспеченность территории центральной канализацией</a:t>
            </a:r>
          </a:p>
        </p:txBody>
      </p:sp>
      <p:pic>
        <p:nvPicPr>
          <p:cNvPr id="18" name="Рисунок 17" descr="Логотип_3.png">
            <a:extLst>
              <a:ext uri="{FF2B5EF4-FFF2-40B4-BE49-F238E27FC236}">
                <a16:creationId xmlns:a16="http://schemas.microsoft.com/office/drawing/2014/main" id="{AFBCD2EB-DA84-4CB2-B19C-AD3260701886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67208" y="-75485"/>
            <a:ext cx="848036" cy="535285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608" y="1645463"/>
            <a:ext cx="615140" cy="591125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608" y="972135"/>
            <a:ext cx="607550" cy="583832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608" y="2990154"/>
            <a:ext cx="629204" cy="604640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722" y="2327841"/>
            <a:ext cx="614976" cy="590968"/>
          </a:xfrm>
          <a:prstGeom prst="rect">
            <a:avLst/>
          </a:prstGeom>
        </p:spPr>
      </p:pic>
      <p:sp>
        <p:nvSpPr>
          <p:cNvPr id="24" name="Стрелка: пятиугольник 7">
            <a:extLst>
              <a:ext uri="{FF2B5EF4-FFF2-40B4-BE49-F238E27FC236}">
                <a16:creationId xmlns:a16="http://schemas.microsoft.com/office/drawing/2014/main" id="{6ACAE4C2-06C0-4C0F-8210-2F91BA5DEF17}"/>
              </a:ext>
            </a:extLst>
          </p:cNvPr>
          <p:cNvSpPr/>
          <p:nvPr/>
        </p:nvSpPr>
        <p:spPr>
          <a:xfrm flipH="1">
            <a:off x="6988677" y="3693980"/>
            <a:ext cx="2163856" cy="535286"/>
          </a:xfrm>
          <a:prstGeom prst="homePlate">
            <a:avLst/>
          </a:prstGeom>
          <a:solidFill>
            <a:schemeClr val="bg1">
              <a:lumMod val="85000"/>
            </a:schemeClr>
          </a:solidFill>
          <a:ln>
            <a:solidFill>
              <a:srgbClr val="0077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</a:rPr>
              <a:t>Обеспеченность территории центральным теплоснабжение</a:t>
            </a:r>
          </a:p>
        </p:txBody>
      </p:sp>
      <p:grpSp>
        <p:nvGrpSpPr>
          <p:cNvPr id="31" name="Группа 30">
            <a:extLst>
              <a:ext uri="{FF2B5EF4-FFF2-40B4-BE49-F238E27FC236}">
                <a16:creationId xmlns:a16="http://schemas.microsoft.com/office/drawing/2014/main" id="{ABDB0748-C16D-4231-9C9B-C1878DF5A932}"/>
              </a:ext>
            </a:extLst>
          </p:cNvPr>
          <p:cNvGrpSpPr/>
          <p:nvPr/>
        </p:nvGrpSpPr>
        <p:grpSpPr>
          <a:xfrm>
            <a:off x="168608" y="3666139"/>
            <a:ext cx="629204" cy="604640"/>
            <a:chOff x="168608" y="3666139"/>
            <a:chExt cx="629204" cy="604640"/>
          </a:xfrm>
        </p:grpSpPr>
        <p:pic>
          <p:nvPicPr>
            <p:cNvPr id="29" name="Рисунок 28">
              <a:extLst>
                <a:ext uri="{FF2B5EF4-FFF2-40B4-BE49-F238E27FC236}">
                  <a16:creationId xmlns:a16="http://schemas.microsoft.com/office/drawing/2014/main" id="{D4837E33-F564-4BD6-B3C1-3026ABFB15E6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100000" l="0" r="100000">
                          <a14:backgroundMark x1="27152" y1="31724" x2="54967" y2="66897"/>
                          <a14:backgroundMark x1="64901" y1="30345" x2="64901" y2="68276"/>
                          <a14:backgroundMark x1="64238" y1="75172" x2="38411" y2="62759"/>
                          <a14:backgroundMark x1="71523" y1="64138" x2="36424" y2="55172"/>
                          <a14:backgroundMark x1="76821" y1="56552" x2="21192" y2="33793"/>
                          <a14:backgroundMark x1="81457" y1="39310" x2="25828" y2="24828"/>
                          <a14:backgroundMark x1="62914" y1="82759" x2="23179" y2="51034"/>
                          <a14:backgroundMark x1="90728" y1="81379" x2="95364" y2="71034"/>
                          <a14:backgroundMark x1="92053" y1="20690" x2="96689" y2="32414"/>
                          <a14:backgroundMark x1="8609" y1="22069" x2="4636" y2="31724"/>
                          <a14:backgroundMark x1="13245" y1="88276" x2="4636" y2="73793"/>
                        </a14:backgroundRemoval>
                      </a14:imgEffect>
                      <a14:imgEffect>
                        <a14:brightnessContrast bright="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8608" y="3666139"/>
              <a:ext cx="629204" cy="604640"/>
            </a:xfrm>
            <a:prstGeom prst="rect">
              <a:avLst/>
            </a:prstGeom>
          </p:spPr>
        </p:pic>
        <p:pic>
          <p:nvPicPr>
            <p:cNvPr id="28" name="Рисунок 27">
              <a:extLst>
                <a:ext uri="{FF2B5EF4-FFF2-40B4-BE49-F238E27FC236}">
                  <a16:creationId xmlns:a16="http://schemas.microsoft.com/office/drawing/2014/main" id="{088C5C2E-EF84-4125-8607-5BE5CE8E4D8C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8789" y="3775309"/>
              <a:ext cx="361170" cy="361170"/>
            </a:xfrm>
            <a:prstGeom prst="rect">
              <a:avLst/>
            </a:prstGeom>
          </p:spPr>
        </p:pic>
      </p:grp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0B711CB2-2D0D-43F1-AFD0-B39B17E9F063}"/>
              </a:ext>
            </a:extLst>
          </p:cNvPr>
          <p:cNvSpPr/>
          <p:nvPr/>
        </p:nvSpPr>
        <p:spPr>
          <a:xfrm>
            <a:off x="0" y="0"/>
            <a:ext cx="9144000" cy="860088"/>
          </a:xfrm>
          <a:prstGeom prst="rect">
            <a:avLst/>
          </a:prstGeom>
          <a:solidFill>
            <a:srgbClr val="026F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35">
            <a:extLst>
              <a:ext uri="{FF2B5EF4-FFF2-40B4-BE49-F238E27FC236}">
                <a16:creationId xmlns:a16="http://schemas.microsoft.com/office/drawing/2014/main" id="{9439033D-7805-4E3A-9472-CA9DD7F60AF9}"/>
              </a:ext>
            </a:extLst>
          </p:cNvPr>
          <p:cNvSpPr/>
          <p:nvPr/>
        </p:nvSpPr>
        <p:spPr>
          <a:xfrm>
            <a:off x="431928" y="151527"/>
            <a:ext cx="8223283" cy="584775"/>
          </a:xfrm>
          <a:custGeom>
            <a:avLst/>
            <a:gdLst>
              <a:gd name="connsiteX0" fmla="*/ 0 w 2368855"/>
              <a:gd name="connsiteY0" fmla="*/ 0 h 824513"/>
              <a:gd name="connsiteX1" fmla="*/ 2368855 w 2368855"/>
              <a:gd name="connsiteY1" fmla="*/ 0 h 824513"/>
              <a:gd name="connsiteX2" fmla="*/ 2368855 w 2368855"/>
              <a:gd name="connsiteY2" fmla="*/ 824513 h 824513"/>
              <a:gd name="connsiteX3" fmla="*/ 0 w 2368855"/>
              <a:gd name="connsiteY3" fmla="*/ 824513 h 824513"/>
              <a:gd name="connsiteX4" fmla="*/ 0 w 2368855"/>
              <a:gd name="connsiteY4" fmla="*/ 0 h 824513"/>
              <a:gd name="connsiteX0" fmla="*/ 2368855 w 2460295"/>
              <a:gd name="connsiteY0" fmla="*/ 0 h 824513"/>
              <a:gd name="connsiteX1" fmla="*/ 2368855 w 2460295"/>
              <a:gd name="connsiteY1" fmla="*/ 824513 h 824513"/>
              <a:gd name="connsiteX2" fmla="*/ 0 w 2460295"/>
              <a:gd name="connsiteY2" fmla="*/ 824513 h 824513"/>
              <a:gd name="connsiteX3" fmla="*/ 0 w 2460295"/>
              <a:gd name="connsiteY3" fmla="*/ 0 h 824513"/>
              <a:gd name="connsiteX4" fmla="*/ 2460295 w 2460295"/>
              <a:gd name="connsiteY4" fmla="*/ 91440 h 824513"/>
              <a:gd name="connsiteX0" fmla="*/ 2368855 w 2368855"/>
              <a:gd name="connsiteY0" fmla="*/ 7171 h 831684"/>
              <a:gd name="connsiteX1" fmla="*/ 2368855 w 2368855"/>
              <a:gd name="connsiteY1" fmla="*/ 831684 h 831684"/>
              <a:gd name="connsiteX2" fmla="*/ 0 w 2368855"/>
              <a:gd name="connsiteY2" fmla="*/ 831684 h 831684"/>
              <a:gd name="connsiteX3" fmla="*/ 0 w 2368855"/>
              <a:gd name="connsiteY3" fmla="*/ 7171 h 831684"/>
              <a:gd name="connsiteX4" fmla="*/ 2029989 w 2368855"/>
              <a:gd name="connsiteY4" fmla="*/ 0 h 831684"/>
              <a:gd name="connsiteX0" fmla="*/ 2359890 w 2368855"/>
              <a:gd name="connsiteY0" fmla="*/ 231288 h 831684"/>
              <a:gd name="connsiteX1" fmla="*/ 2368855 w 2368855"/>
              <a:gd name="connsiteY1" fmla="*/ 831684 h 831684"/>
              <a:gd name="connsiteX2" fmla="*/ 0 w 2368855"/>
              <a:gd name="connsiteY2" fmla="*/ 831684 h 831684"/>
              <a:gd name="connsiteX3" fmla="*/ 0 w 2368855"/>
              <a:gd name="connsiteY3" fmla="*/ 7171 h 831684"/>
              <a:gd name="connsiteX4" fmla="*/ 2029989 w 2368855"/>
              <a:gd name="connsiteY4" fmla="*/ 0 h 831684"/>
              <a:gd name="connsiteX0" fmla="*/ 2359890 w 2368855"/>
              <a:gd name="connsiteY0" fmla="*/ 285076 h 831684"/>
              <a:gd name="connsiteX1" fmla="*/ 2368855 w 2368855"/>
              <a:gd name="connsiteY1" fmla="*/ 831684 h 831684"/>
              <a:gd name="connsiteX2" fmla="*/ 0 w 2368855"/>
              <a:gd name="connsiteY2" fmla="*/ 831684 h 831684"/>
              <a:gd name="connsiteX3" fmla="*/ 0 w 2368855"/>
              <a:gd name="connsiteY3" fmla="*/ 7171 h 831684"/>
              <a:gd name="connsiteX4" fmla="*/ 2029989 w 2368855"/>
              <a:gd name="connsiteY4" fmla="*/ 0 h 831684"/>
              <a:gd name="connsiteX0" fmla="*/ 2369273 w 2369273"/>
              <a:gd name="connsiteY0" fmla="*/ 285076 h 831684"/>
              <a:gd name="connsiteX1" fmla="*/ 2368855 w 2369273"/>
              <a:gd name="connsiteY1" fmla="*/ 831684 h 831684"/>
              <a:gd name="connsiteX2" fmla="*/ 0 w 2369273"/>
              <a:gd name="connsiteY2" fmla="*/ 831684 h 831684"/>
              <a:gd name="connsiteX3" fmla="*/ 0 w 2369273"/>
              <a:gd name="connsiteY3" fmla="*/ 7171 h 831684"/>
              <a:gd name="connsiteX4" fmla="*/ 2029989 w 2369273"/>
              <a:gd name="connsiteY4" fmla="*/ 0 h 831684"/>
              <a:gd name="connsiteX0" fmla="*/ 2369273 w 2369273"/>
              <a:gd name="connsiteY0" fmla="*/ 277904 h 824512"/>
              <a:gd name="connsiteX1" fmla="*/ 2368855 w 2369273"/>
              <a:gd name="connsiteY1" fmla="*/ 824512 h 824512"/>
              <a:gd name="connsiteX2" fmla="*/ 0 w 2369273"/>
              <a:gd name="connsiteY2" fmla="*/ 824512 h 824512"/>
              <a:gd name="connsiteX3" fmla="*/ 0 w 2369273"/>
              <a:gd name="connsiteY3" fmla="*/ -1 h 824512"/>
              <a:gd name="connsiteX4" fmla="*/ 2277514 w 2369273"/>
              <a:gd name="connsiteY4" fmla="*/ 5918 h 824512"/>
              <a:gd name="connsiteX0" fmla="*/ 2369273 w 2369273"/>
              <a:gd name="connsiteY0" fmla="*/ 448535 h 824513"/>
              <a:gd name="connsiteX1" fmla="*/ 2368855 w 2369273"/>
              <a:gd name="connsiteY1" fmla="*/ 824513 h 824513"/>
              <a:gd name="connsiteX2" fmla="*/ 0 w 2369273"/>
              <a:gd name="connsiteY2" fmla="*/ 824513 h 824513"/>
              <a:gd name="connsiteX3" fmla="*/ 0 w 2369273"/>
              <a:gd name="connsiteY3" fmla="*/ 0 h 824513"/>
              <a:gd name="connsiteX4" fmla="*/ 2277514 w 2369273"/>
              <a:gd name="connsiteY4" fmla="*/ 5919 h 824513"/>
              <a:gd name="connsiteX0" fmla="*/ 2369273 w 2369273"/>
              <a:gd name="connsiteY0" fmla="*/ 391659 h 824513"/>
              <a:gd name="connsiteX1" fmla="*/ 2368855 w 2369273"/>
              <a:gd name="connsiteY1" fmla="*/ 824513 h 824513"/>
              <a:gd name="connsiteX2" fmla="*/ 0 w 2369273"/>
              <a:gd name="connsiteY2" fmla="*/ 824513 h 824513"/>
              <a:gd name="connsiteX3" fmla="*/ 0 w 2369273"/>
              <a:gd name="connsiteY3" fmla="*/ 0 h 824513"/>
              <a:gd name="connsiteX4" fmla="*/ 2277514 w 2369273"/>
              <a:gd name="connsiteY4" fmla="*/ 5919 h 824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69273" h="824513">
                <a:moveTo>
                  <a:pt x="2369273" y="391659"/>
                </a:moveTo>
                <a:cubicBezTo>
                  <a:pt x="2369134" y="573862"/>
                  <a:pt x="2368994" y="642310"/>
                  <a:pt x="2368855" y="824513"/>
                </a:cubicBezTo>
                <a:lnTo>
                  <a:pt x="0" y="824513"/>
                </a:lnTo>
                <a:lnTo>
                  <a:pt x="0" y="0"/>
                </a:lnTo>
                <a:lnTo>
                  <a:pt x="2277514" y="5919"/>
                </a:lnTo>
              </a:path>
            </a:pathLst>
          </a:custGeom>
          <a:noFill/>
          <a:ln w="38100">
            <a:solidFill>
              <a:srgbClr val="FFFB3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BB817721-7C5E-466D-A042-EBA8BF6094FD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8030" y="-23137"/>
            <a:ext cx="437449" cy="382237"/>
          </a:xfrm>
          <a:prstGeom prst="rect">
            <a:avLst/>
          </a:prstGeom>
        </p:spPr>
      </p:pic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6D96B3DF-2E33-4906-8404-401742AFC533}"/>
              </a:ext>
            </a:extLst>
          </p:cNvPr>
          <p:cNvSpPr/>
          <p:nvPr/>
        </p:nvSpPr>
        <p:spPr>
          <a:xfrm>
            <a:off x="488789" y="245484"/>
            <a:ext cx="825080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14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ru-RU" sz="1600" b="1" dirty="0">
                <a:solidFill>
                  <a:schemeClr val="bg1"/>
                </a:solidFill>
                <a:ea typeface="Roboto Medium" pitchFamily="2" charset="0"/>
                <a:cs typeface="Times New Roman" panose="02020603050405020304" pitchFamily="18" charset="0"/>
              </a:rPr>
              <a:t>СВЕДЕНИЙЯ О ЦЕНООБРАЗУЮЩИХ ФАКТОРАХ</a:t>
            </a:r>
          </a:p>
        </p:txBody>
      </p:sp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2AD2885C-B824-411D-B9D1-15E3304C9391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61" b="14808"/>
          <a:stretch/>
        </p:blipFill>
        <p:spPr>
          <a:xfrm>
            <a:off x="0" y="10448"/>
            <a:ext cx="9144000" cy="5122603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8F939377-E6AA-44FC-8C97-E2A4937BE5CC}"/>
              </a:ext>
            </a:extLst>
          </p:cNvPr>
          <p:cNvPicPr>
            <a:picLocks noChangeAspect="1"/>
          </p:cNvPicPr>
          <p:nvPr/>
        </p:nvPicPr>
        <p:blipFill rotWithShape="1"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62" b="14909"/>
          <a:stretch/>
        </p:blipFill>
        <p:spPr>
          <a:xfrm>
            <a:off x="-2" y="-10449"/>
            <a:ext cx="9158573" cy="5143500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818F409C-5836-41A3-8EEE-E025800E657D}"/>
              </a:ext>
            </a:extLst>
          </p:cNvPr>
          <p:cNvPicPr>
            <a:picLocks noChangeAspect="1"/>
          </p:cNvPicPr>
          <p:nvPr/>
        </p:nvPicPr>
        <p:blipFill rotWithShape="1"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50" b="15018"/>
          <a:stretch/>
        </p:blipFill>
        <p:spPr>
          <a:xfrm>
            <a:off x="-8534" y="10448"/>
            <a:ext cx="9155554" cy="5122603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CAF35FE8-0170-42A0-AC10-F7AFE381CBE8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60" b="14933"/>
          <a:stretch/>
        </p:blipFill>
        <p:spPr>
          <a:xfrm>
            <a:off x="-8533" y="-10449"/>
            <a:ext cx="9161066" cy="5143500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C91BE2F9-5FEF-4B1C-BDB7-6A9203DF105C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73" b="14646"/>
          <a:stretch/>
        </p:blipFill>
        <p:spPr>
          <a:xfrm>
            <a:off x="-8535" y="0"/>
            <a:ext cx="9152535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551127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4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8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00"/>
                            </p:stCondLst>
                            <p:childTnLst>
                              <p:par>
                                <p:cTn id="9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0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3" grpId="0" animBg="1"/>
      <p:bldP spid="14" grpId="0" animBg="1"/>
      <p:bldP spid="15" grpId="0" animBg="1"/>
      <p:bldP spid="2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2F1A5BEB-2A61-4CF2-90A7-6A621C6D8D12}"/>
              </a:ext>
            </a:extLst>
          </p:cNvPr>
          <p:cNvSpPr/>
          <p:nvPr/>
        </p:nvSpPr>
        <p:spPr>
          <a:xfrm>
            <a:off x="0" y="0"/>
            <a:ext cx="9144000" cy="860088"/>
          </a:xfrm>
          <a:prstGeom prst="rect">
            <a:avLst/>
          </a:prstGeom>
          <a:solidFill>
            <a:srgbClr val="026F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35">
            <a:extLst>
              <a:ext uri="{FF2B5EF4-FFF2-40B4-BE49-F238E27FC236}">
                <a16:creationId xmlns:a16="http://schemas.microsoft.com/office/drawing/2014/main" id="{6FC39FDA-34E2-47E5-A718-8ED53F1182C0}"/>
              </a:ext>
            </a:extLst>
          </p:cNvPr>
          <p:cNvSpPr/>
          <p:nvPr/>
        </p:nvSpPr>
        <p:spPr>
          <a:xfrm>
            <a:off x="431928" y="151527"/>
            <a:ext cx="8223283" cy="584775"/>
          </a:xfrm>
          <a:custGeom>
            <a:avLst/>
            <a:gdLst>
              <a:gd name="connsiteX0" fmla="*/ 0 w 2368855"/>
              <a:gd name="connsiteY0" fmla="*/ 0 h 824513"/>
              <a:gd name="connsiteX1" fmla="*/ 2368855 w 2368855"/>
              <a:gd name="connsiteY1" fmla="*/ 0 h 824513"/>
              <a:gd name="connsiteX2" fmla="*/ 2368855 w 2368855"/>
              <a:gd name="connsiteY2" fmla="*/ 824513 h 824513"/>
              <a:gd name="connsiteX3" fmla="*/ 0 w 2368855"/>
              <a:gd name="connsiteY3" fmla="*/ 824513 h 824513"/>
              <a:gd name="connsiteX4" fmla="*/ 0 w 2368855"/>
              <a:gd name="connsiteY4" fmla="*/ 0 h 824513"/>
              <a:gd name="connsiteX0" fmla="*/ 2368855 w 2460295"/>
              <a:gd name="connsiteY0" fmla="*/ 0 h 824513"/>
              <a:gd name="connsiteX1" fmla="*/ 2368855 w 2460295"/>
              <a:gd name="connsiteY1" fmla="*/ 824513 h 824513"/>
              <a:gd name="connsiteX2" fmla="*/ 0 w 2460295"/>
              <a:gd name="connsiteY2" fmla="*/ 824513 h 824513"/>
              <a:gd name="connsiteX3" fmla="*/ 0 w 2460295"/>
              <a:gd name="connsiteY3" fmla="*/ 0 h 824513"/>
              <a:gd name="connsiteX4" fmla="*/ 2460295 w 2460295"/>
              <a:gd name="connsiteY4" fmla="*/ 91440 h 824513"/>
              <a:gd name="connsiteX0" fmla="*/ 2368855 w 2368855"/>
              <a:gd name="connsiteY0" fmla="*/ 7171 h 831684"/>
              <a:gd name="connsiteX1" fmla="*/ 2368855 w 2368855"/>
              <a:gd name="connsiteY1" fmla="*/ 831684 h 831684"/>
              <a:gd name="connsiteX2" fmla="*/ 0 w 2368855"/>
              <a:gd name="connsiteY2" fmla="*/ 831684 h 831684"/>
              <a:gd name="connsiteX3" fmla="*/ 0 w 2368855"/>
              <a:gd name="connsiteY3" fmla="*/ 7171 h 831684"/>
              <a:gd name="connsiteX4" fmla="*/ 2029989 w 2368855"/>
              <a:gd name="connsiteY4" fmla="*/ 0 h 831684"/>
              <a:gd name="connsiteX0" fmla="*/ 2359890 w 2368855"/>
              <a:gd name="connsiteY0" fmla="*/ 231288 h 831684"/>
              <a:gd name="connsiteX1" fmla="*/ 2368855 w 2368855"/>
              <a:gd name="connsiteY1" fmla="*/ 831684 h 831684"/>
              <a:gd name="connsiteX2" fmla="*/ 0 w 2368855"/>
              <a:gd name="connsiteY2" fmla="*/ 831684 h 831684"/>
              <a:gd name="connsiteX3" fmla="*/ 0 w 2368855"/>
              <a:gd name="connsiteY3" fmla="*/ 7171 h 831684"/>
              <a:gd name="connsiteX4" fmla="*/ 2029989 w 2368855"/>
              <a:gd name="connsiteY4" fmla="*/ 0 h 831684"/>
              <a:gd name="connsiteX0" fmla="*/ 2359890 w 2368855"/>
              <a:gd name="connsiteY0" fmla="*/ 285076 h 831684"/>
              <a:gd name="connsiteX1" fmla="*/ 2368855 w 2368855"/>
              <a:gd name="connsiteY1" fmla="*/ 831684 h 831684"/>
              <a:gd name="connsiteX2" fmla="*/ 0 w 2368855"/>
              <a:gd name="connsiteY2" fmla="*/ 831684 h 831684"/>
              <a:gd name="connsiteX3" fmla="*/ 0 w 2368855"/>
              <a:gd name="connsiteY3" fmla="*/ 7171 h 831684"/>
              <a:gd name="connsiteX4" fmla="*/ 2029989 w 2368855"/>
              <a:gd name="connsiteY4" fmla="*/ 0 h 831684"/>
              <a:gd name="connsiteX0" fmla="*/ 2369273 w 2369273"/>
              <a:gd name="connsiteY0" fmla="*/ 285076 h 831684"/>
              <a:gd name="connsiteX1" fmla="*/ 2368855 w 2369273"/>
              <a:gd name="connsiteY1" fmla="*/ 831684 h 831684"/>
              <a:gd name="connsiteX2" fmla="*/ 0 w 2369273"/>
              <a:gd name="connsiteY2" fmla="*/ 831684 h 831684"/>
              <a:gd name="connsiteX3" fmla="*/ 0 w 2369273"/>
              <a:gd name="connsiteY3" fmla="*/ 7171 h 831684"/>
              <a:gd name="connsiteX4" fmla="*/ 2029989 w 2369273"/>
              <a:gd name="connsiteY4" fmla="*/ 0 h 831684"/>
              <a:gd name="connsiteX0" fmla="*/ 2369273 w 2369273"/>
              <a:gd name="connsiteY0" fmla="*/ 277904 h 824512"/>
              <a:gd name="connsiteX1" fmla="*/ 2368855 w 2369273"/>
              <a:gd name="connsiteY1" fmla="*/ 824512 h 824512"/>
              <a:gd name="connsiteX2" fmla="*/ 0 w 2369273"/>
              <a:gd name="connsiteY2" fmla="*/ 824512 h 824512"/>
              <a:gd name="connsiteX3" fmla="*/ 0 w 2369273"/>
              <a:gd name="connsiteY3" fmla="*/ -1 h 824512"/>
              <a:gd name="connsiteX4" fmla="*/ 2277514 w 2369273"/>
              <a:gd name="connsiteY4" fmla="*/ 5918 h 824512"/>
              <a:gd name="connsiteX0" fmla="*/ 2369273 w 2369273"/>
              <a:gd name="connsiteY0" fmla="*/ 448535 h 824513"/>
              <a:gd name="connsiteX1" fmla="*/ 2368855 w 2369273"/>
              <a:gd name="connsiteY1" fmla="*/ 824513 h 824513"/>
              <a:gd name="connsiteX2" fmla="*/ 0 w 2369273"/>
              <a:gd name="connsiteY2" fmla="*/ 824513 h 824513"/>
              <a:gd name="connsiteX3" fmla="*/ 0 w 2369273"/>
              <a:gd name="connsiteY3" fmla="*/ 0 h 824513"/>
              <a:gd name="connsiteX4" fmla="*/ 2277514 w 2369273"/>
              <a:gd name="connsiteY4" fmla="*/ 5919 h 824513"/>
              <a:gd name="connsiteX0" fmla="*/ 2369273 w 2369273"/>
              <a:gd name="connsiteY0" fmla="*/ 391659 h 824513"/>
              <a:gd name="connsiteX1" fmla="*/ 2368855 w 2369273"/>
              <a:gd name="connsiteY1" fmla="*/ 824513 h 824513"/>
              <a:gd name="connsiteX2" fmla="*/ 0 w 2369273"/>
              <a:gd name="connsiteY2" fmla="*/ 824513 h 824513"/>
              <a:gd name="connsiteX3" fmla="*/ 0 w 2369273"/>
              <a:gd name="connsiteY3" fmla="*/ 0 h 824513"/>
              <a:gd name="connsiteX4" fmla="*/ 2277514 w 2369273"/>
              <a:gd name="connsiteY4" fmla="*/ 5919 h 824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69273" h="824513">
                <a:moveTo>
                  <a:pt x="2369273" y="391659"/>
                </a:moveTo>
                <a:cubicBezTo>
                  <a:pt x="2369134" y="573862"/>
                  <a:pt x="2368994" y="642310"/>
                  <a:pt x="2368855" y="824513"/>
                </a:cubicBezTo>
                <a:lnTo>
                  <a:pt x="0" y="824513"/>
                </a:lnTo>
                <a:lnTo>
                  <a:pt x="0" y="0"/>
                </a:lnTo>
                <a:lnTo>
                  <a:pt x="2277514" y="5919"/>
                </a:lnTo>
              </a:path>
            </a:pathLst>
          </a:custGeom>
          <a:noFill/>
          <a:ln w="38100">
            <a:solidFill>
              <a:srgbClr val="FFFB3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FD723B33-7FD0-4325-8154-AF65ED8E085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8030" y="-23137"/>
            <a:ext cx="437449" cy="382237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488789" y="89971"/>
            <a:ext cx="79392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+mn-lt"/>
                <a:ea typeface="Roboto" pitchFamily="2" charset="0"/>
                <a:cs typeface="Times New Roman" panose="02020603050405020304" pitchFamily="18" charset="0"/>
              </a:rPr>
              <a:t>ИЗМЕНЕНИЯ ЗАКОНОДАТЕЛЬСТВА В СФЕРЕ</a:t>
            </a:r>
          </a:p>
          <a:p>
            <a:pPr algn="ctr"/>
            <a:r>
              <a:rPr lang="ru-RU" sz="2000" b="1" dirty="0">
                <a:solidFill>
                  <a:schemeClr val="bg1"/>
                </a:solidFill>
                <a:latin typeface="+mn-lt"/>
                <a:ea typeface="Roboto" pitchFamily="2" charset="0"/>
                <a:cs typeface="Times New Roman" panose="02020603050405020304" pitchFamily="18" charset="0"/>
              </a:rPr>
              <a:t>ГОСУДАРСТЕННОЙ КАДАТСРОВОЙ ОЦЕНКИ</a:t>
            </a:r>
            <a:endParaRPr lang="ru-RU" sz="2000" b="1" dirty="0">
              <a:solidFill>
                <a:schemeClr val="bg1"/>
              </a:solidFill>
              <a:latin typeface="+mn-lt"/>
              <a:ea typeface="Roboto" pitchFamily="2" charset="0"/>
              <a:cs typeface="Roboto Medium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1FA3D8E-6384-4386-8781-2A72DA4915E3}"/>
              </a:ext>
            </a:extLst>
          </p:cNvPr>
          <p:cNvSpPr txBox="1"/>
          <p:nvPr/>
        </p:nvSpPr>
        <p:spPr>
          <a:xfrm>
            <a:off x="3139563" y="894055"/>
            <a:ext cx="26376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ИЗМЕНЕНИЯ</a:t>
            </a:r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E394444B-703E-4CDF-803C-2EC4111D577B}"/>
              </a:ext>
            </a:extLst>
          </p:cNvPr>
          <p:cNvCxnSpPr>
            <a:cxnSpLocks/>
          </p:cNvCxnSpPr>
          <p:nvPr/>
        </p:nvCxnSpPr>
        <p:spPr>
          <a:xfrm>
            <a:off x="4458409" y="1307813"/>
            <a:ext cx="0" cy="3392603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6BFDCACC-17ED-4C35-AD23-E834A4CEB1BE}"/>
              </a:ext>
            </a:extLst>
          </p:cNvPr>
          <p:cNvSpPr txBox="1"/>
          <p:nvPr/>
        </p:nvSpPr>
        <p:spPr>
          <a:xfrm>
            <a:off x="1222935" y="1141095"/>
            <a:ext cx="20524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6E6F71"/>
                </a:solidFill>
              </a:rPr>
              <a:t>Старая редакция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A8F6CC1-8FAE-4E88-B144-0CCE5F0023A1}"/>
              </a:ext>
            </a:extLst>
          </p:cNvPr>
          <p:cNvSpPr txBox="1"/>
          <p:nvPr/>
        </p:nvSpPr>
        <p:spPr>
          <a:xfrm>
            <a:off x="6000405" y="1141362"/>
            <a:ext cx="20524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329682"/>
                </a:solidFill>
              </a:rPr>
              <a:t>Новая редакция</a:t>
            </a:r>
          </a:p>
        </p:txBody>
      </p:sp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BDC6794B-AA04-48F1-B21C-9F1A33C6AD56}"/>
              </a:ext>
            </a:extLst>
          </p:cNvPr>
          <p:cNvGrpSpPr/>
          <p:nvPr/>
        </p:nvGrpSpPr>
        <p:grpSpPr>
          <a:xfrm>
            <a:off x="469878" y="1498284"/>
            <a:ext cx="3644463" cy="826642"/>
            <a:chOff x="759950" y="1516920"/>
            <a:chExt cx="3644463" cy="826642"/>
          </a:xfrm>
        </p:grpSpPr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id="{4BA577A0-770A-460B-B2CB-E62F67A1D9E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451" t="13217" r="20317" b="15134"/>
            <a:stretch/>
          </p:blipFill>
          <p:spPr>
            <a:xfrm>
              <a:off x="3703499" y="1536587"/>
              <a:ext cx="700914" cy="806975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51F0499F-0113-4011-8FF7-A2CB65BE9B3A}"/>
                </a:ext>
              </a:extLst>
            </p:cNvPr>
            <p:cNvSpPr txBox="1"/>
            <p:nvPr/>
          </p:nvSpPr>
          <p:spPr>
            <a:xfrm>
              <a:off x="759950" y="1516920"/>
              <a:ext cx="3000083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/>
              <a:r>
                <a:rPr lang="ru-RU" sz="1100" b="0" i="0" u="none" strike="noStrike" baseline="0" dirty="0">
                  <a:latin typeface="+mn-lt"/>
                </a:rPr>
                <a:t>Рассмотрение </a:t>
              </a:r>
              <a:r>
                <a:rPr lang="ru-RU" sz="1400" b="1" i="0" u="none" strike="noStrike" baseline="0" dirty="0">
                  <a:solidFill>
                    <a:srgbClr val="026F57"/>
                  </a:solidFill>
                  <a:latin typeface="+mn-lt"/>
                </a:rPr>
                <a:t>обращений</a:t>
              </a:r>
              <a:r>
                <a:rPr lang="ru-RU" sz="1100" b="0" i="0" u="none" strike="noStrike" baseline="0" dirty="0">
                  <a:latin typeface="+mn-lt"/>
                </a:rPr>
                <a:t> об исправлении ошибок, допущенных при определении кадастровой стоимости</a:t>
              </a:r>
            </a:p>
          </p:txBody>
        </p:sp>
      </p:grp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70D750A3-0EF5-440B-8BA3-5C380E2E4FB1}"/>
              </a:ext>
            </a:extLst>
          </p:cNvPr>
          <p:cNvGrpSpPr/>
          <p:nvPr/>
        </p:nvGrpSpPr>
        <p:grpSpPr>
          <a:xfrm>
            <a:off x="4995750" y="1472894"/>
            <a:ext cx="3816814" cy="820371"/>
            <a:chOff x="5270734" y="1516920"/>
            <a:chExt cx="3816814" cy="820371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083864FA-C38C-4A66-A8D8-8AC4A2C0618D}"/>
                </a:ext>
              </a:extLst>
            </p:cNvPr>
            <p:cNvSpPr txBox="1"/>
            <p:nvPr/>
          </p:nvSpPr>
          <p:spPr>
            <a:xfrm>
              <a:off x="5270734" y="1516920"/>
              <a:ext cx="2998329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/>
              <a:r>
                <a:rPr lang="ru-RU" sz="1100" b="0" i="0" u="none" strike="noStrike" baseline="0" dirty="0">
                  <a:latin typeface="+mn-lt"/>
                </a:rPr>
                <a:t>Рассмотрение </a:t>
              </a:r>
              <a:r>
                <a:rPr lang="ru-RU" sz="1400" b="1" i="0" u="none" strike="noStrike" baseline="0" dirty="0">
                  <a:solidFill>
                    <a:srgbClr val="026F57"/>
                  </a:solidFill>
                  <a:latin typeface="+mn-lt"/>
                </a:rPr>
                <a:t>заявлений</a:t>
              </a:r>
              <a:r>
                <a:rPr lang="ru-RU" sz="1100" b="0" i="0" u="none" strike="noStrike" baseline="0" dirty="0">
                  <a:latin typeface="+mn-lt"/>
                </a:rPr>
                <a:t> об исправлении ошибок, допущенных при определении кадастровой стоимости</a:t>
              </a:r>
            </a:p>
          </p:txBody>
        </p:sp>
        <p:pic>
          <p:nvPicPr>
            <p:cNvPr id="21" name="Рисунок 20">
              <a:extLst>
                <a:ext uri="{FF2B5EF4-FFF2-40B4-BE49-F238E27FC236}">
                  <a16:creationId xmlns:a16="http://schemas.microsoft.com/office/drawing/2014/main" id="{8ADB4E86-5823-4C55-ABEF-F1B239A51ED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451" t="13217" r="20317" b="15134"/>
            <a:stretch/>
          </p:blipFill>
          <p:spPr>
            <a:xfrm>
              <a:off x="8386634" y="1530316"/>
              <a:ext cx="700914" cy="806975"/>
            </a:xfrm>
            <a:prstGeom prst="rect">
              <a:avLst/>
            </a:prstGeom>
          </p:spPr>
        </p:pic>
      </p:grp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C66C4193-2447-4E13-AD0E-CC80BD2F53E5}"/>
              </a:ext>
            </a:extLst>
          </p:cNvPr>
          <p:cNvGrpSpPr/>
          <p:nvPr/>
        </p:nvGrpSpPr>
        <p:grpSpPr>
          <a:xfrm>
            <a:off x="450181" y="2367370"/>
            <a:ext cx="3589943" cy="646331"/>
            <a:chOff x="740253" y="2386006"/>
            <a:chExt cx="3589943" cy="646331"/>
          </a:xfrm>
        </p:grpSpPr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id="{D8A12587-1011-446F-BE46-C37DA88FB81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00899" y="2442553"/>
              <a:ext cx="529297" cy="529297"/>
            </a:xfrm>
            <a:prstGeom prst="rect">
              <a:avLst/>
            </a:prstGeom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8FAEBFC5-5132-4DEE-B390-054F99716F42}"/>
                </a:ext>
              </a:extLst>
            </p:cNvPr>
            <p:cNvSpPr txBox="1"/>
            <p:nvPr/>
          </p:nvSpPr>
          <p:spPr>
            <a:xfrm>
              <a:off x="740253" y="2386006"/>
              <a:ext cx="3019777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/>
              <a:r>
                <a:rPr lang="ru-RU" sz="1100" b="0" i="0" u="none" strike="noStrike" baseline="0" dirty="0">
                  <a:latin typeface="+mn-lt"/>
                </a:rPr>
                <a:t>Проект отчета размещается на сайте ГБУ на </a:t>
              </a:r>
              <a:r>
                <a:rPr lang="ru-RU" sz="1400" b="1" i="0" u="none" strike="noStrike" baseline="0" dirty="0">
                  <a:solidFill>
                    <a:srgbClr val="026F57"/>
                  </a:solidFill>
                  <a:latin typeface="+mn-lt"/>
                </a:rPr>
                <a:t>60</a:t>
              </a:r>
              <a:r>
                <a:rPr lang="ru-RU" sz="1100" b="0" i="0" u="none" strike="noStrike" baseline="0" dirty="0">
                  <a:latin typeface="+mn-lt"/>
                </a:rPr>
                <a:t> дней для представления замечаний</a:t>
              </a:r>
            </a:p>
            <a:p>
              <a:pPr algn="just"/>
              <a:endParaRPr lang="ru-RU" sz="1100" b="0" i="0" u="none" strike="noStrike" baseline="0" dirty="0">
                <a:latin typeface="+mn-lt"/>
              </a:endParaRPr>
            </a:p>
          </p:txBody>
        </p:sp>
      </p:grpSp>
      <p:grpSp>
        <p:nvGrpSpPr>
          <p:cNvPr id="17" name="Группа 16">
            <a:extLst>
              <a:ext uri="{FF2B5EF4-FFF2-40B4-BE49-F238E27FC236}">
                <a16:creationId xmlns:a16="http://schemas.microsoft.com/office/drawing/2014/main" id="{134398F6-CBD8-44BF-86FF-BAB0688AC49D}"/>
              </a:ext>
            </a:extLst>
          </p:cNvPr>
          <p:cNvGrpSpPr/>
          <p:nvPr/>
        </p:nvGrpSpPr>
        <p:grpSpPr>
          <a:xfrm>
            <a:off x="4987700" y="2324926"/>
            <a:ext cx="3734516" cy="1585049"/>
            <a:chOff x="5262684" y="2368952"/>
            <a:chExt cx="3734516" cy="1585049"/>
          </a:xfrm>
        </p:grpSpPr>
        <p:pic>
          <p:nvPicPr>
            <p:cNvPr id="23" name="Рисунок 22">
              <a:extLst>
                <a:ext uri="{FF2B5EF4-FFF2-40B4-BE49-F238E27FC236}">
                  <a16:creationId xmlns:a16="http://schemas.microsoft.com/office/drawing/2014/main" id="{FF7A47C7-56AB-428F-A2BD-CCA9BFCBCEF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67903" y="2442552"/>
              <a:ext cx="529297" cy="529297"/>
            </a:xfrm>
            <a:prstGeom prst="rect">
              <a:avLst/>
            </a:prstGeom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3614BF91-56B3-4327-BBD3-EE5BDC7E2D9E}"/>
                </a:ext>
              </a:extLst>
            </p:cNvPr>
            <p:cNvSpPr txBox="1"/>
            <p:nvPr/>
          </p:nvSpPr>
          <p:spPr>
            <a:xfrm>
              <a:off x="5262684" y="2368952"/>
              <a:ext cx="3016857" cy="158504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/>
              <a:r>
                <a:rPr lang="ru-RU" sz="1100" b="0" i="0" u="none" strike="noStrike" baseline="0" dirty="0">
                  <a:latin typeface="+mn-lt"/>
                </a:rPr>
                <a:t>Проект отчета размещается на сайте ГБУ на </a:t>
              </a:r>
            </a:p>
            <a:p>
              <a:pPr algn="just"/>
              <a:r>
                <a:rPr lang="ru-RU" sz="1400" b="1" i="0" u="none" strike="noStrike" baseline="0" dirty="0">
                  <a:solidFill>
                    <a:srgbClr val="026F57"/>
                  </a:solidFill>
                  <a:latin typeface="+mn-lt"/>
                </a:rPr>
                <a:t>30 календарных</a:t>
              </a:r>
              <a:r>
                <a:rPr lang="ru-RU" sz="1600" b="1" i="0" u="none" strike="noStrike" baseline="0" dirty="0">
                  <a:solidFill>
                    <a:srgbClr val="026F57"/>
                  </a:solidFill>
                  <a:latin typeface="+mn-lt"/>
                </a:rPr>
                <a:t> </a:t>
              </a:r>
              <a:r>
                <a:rPr lang="ru-RU" sz="1100" b="0" i="0" u="none" strike="noStrike" baseline="0" dirty="0">
                  <a:latin typeface="+mn-lt"/>
                </a:rPr>
                <a:t>дней для представления замечаний</a:t>
              </a:r>
            </a:p>
            <a:p>
              <a:pPr algn="just"/>
              <a:endParaRPr lang="ru-RU" sz="1100" dirty="0">
                <a:latin typeface="+mn-lt"/>
              </a:endParaRPr>
            </a:p>
            <a:p>
              <a:pPr algn="just"/>
              <a:r>
                <a:rPr lang="ru-RU" sz="1100" b="0" i="0" u="none" strike="noStrike" baseline="0" dirty="0">
                  <a:latin typeface="+mn-lt"/>
                </a:rPr>
                <a:t>В случае внесения изменений, проект отчета размещается на сайте ГБУ </a:t>
              </a:r>
              <a:r>
                <a:rPr lang="ru-RU" sz="1200" i="0" u="none" strike="noStrike" baseline="0" dirty="0">
                  <a:latin typeface="+mn-lt"/>
                </a:rPr>
                <a:t>не менее чем на </a:t>
              </a:r>
              <a:r>
                <a:rPr lang="ru-RU" sz="1400" b="1" i="0" u="none" strike="noStrike" baseline="0" dirty="0">
                  <a:solidFill>
                    <a:srgbClr val="026F57"/>
                  </a:solidFill>
                  <a:latin typeface="+mn-lt"/>
                </a:rPr>
                <a:t>15 календарных </a:t>
              </a:r>
              <a:r>
                <a:rPr lang="ru-RU" sz="1100" i="0" u="none" strike="noStrike" baseline="0" dirty="0">
                  <a:latin typeface="+mn-lt"/>
                </a:rPr>
                <a:t>дней</a:t>
              </a:r>
            </a:p>
            <a:p>
              <a:pPr algn="just"/>
              <a:endParaRPr lang="ru-RU" sz="1100" b="0" i="0" u="none" strike="noStrike" baseline="0" dirty="0">
                <a:latin typeface="+mn-lt"/>
              </a:endParaRPr>
            </a:p>
          </p:txBody>
        </p:sp>
      </p:grp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14EF8DD5-FA24-4A4A-8CA4-64B95922B118}"/>
              </a:ext>
            </a:extLst>
          </p:cNvPr>
          <p:cNvGrpSpPr/>
          <p:nvPr/>
        </p:nvGrpSpPr>
        <p:grpSpPr>
          <a:xfrm>
            <a:off x="450181" y="3004453"/>
            <a:ext cx="3549071" cy="2139047"/>
            <a:chOff x="740253" y="3023089"/>
            <a:chExt cx="3549071" cy="2139047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9DA70985-EF55-4F6D-864B-7FCA39D5825E}"/>
                </a:ext>
              </a:extLst>
            </p:cNvPr>
            <p:cNvSpPr txBox="1"/>
            <p:nvPr/>
          </p:nvSpPr>
          <p:spPr>
            <a:xfrm>
              <a:off x="740253" y="3023089"/>
              <a:ext cx="3019778" cy="21390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ru-RU" sz="1100" dirty="0">
                  <a:latin typeface="+mn-lt"/>
                </a:rPr>
                <a:t>Государственная кадастровая оценка проводится не чаще одного раза в три года и не реже одного раза в пять лет</a:t>
              </a:r>
            </a:p>
            <a:p>
              <a:pPr algn="just"/>
              <a:endParaRPr lang="ru-RU" sz="1100" dirty="0">
                <a:latin typeface="+mn-lt"/>
              </a:endParaRPr>
            </a:p>
            <a:p>
              <a:pPr algn="just"/>
              <a:r>
                <a:rPr lang="ru-RU" sz="1400" b="1" dirty="0">
                  <a:solidFill>
                    <a:srgbClr val="026F57"/>
                  </a:solidFill>
                  <a:latin typeface="+mn-lt"/>
                </a:rPr>
                <a:t>2018</a:t>
              </a:r>
              <a:r>
                <a:rPr lang="ru-RU" sz="1100" dirty="0">
                  <a:latin typeface="+mn-lt"/>
                </a:rPr>
                <a:t> – ОКС, Земли лесного фонда, земли водного фонда</a:t>
              </a:r>
            </a:p>
            <a:p>
              <a:pPr algn="just"/>
              <a:r>
                <a:rPr lang="ru-RU" sz="1400" b="1" dirty="0">
                  <a:solidFill>
                    <a:srgbClr val="026F57"/>
                  </a:solidFill>
                  <a:latin typeface="+mn-lt"/>
                </a:rPr>
                <a:t>2019</a:t>
              </a:r>
              <a:r>
                <a:rPr lang="ru-RU" sz="1100" dirty="0">
                  <a:latin typeface="+mn-lt"/>
                </a:rPr>
                <a:t> – Земли с.-х. назначения, земли промышленности, земли особо охраняемых территорий и объектов, сооружения</a:t>
              </a:r>
            </a:p>
            <a:p>
              <a:pPr algn="just"/>
              <a:r>
                <a:rPr lang="ru-RU" sz="1400" b="1" dirty="0">
                  <a:solidFill>
                    <a:srgbClr val="026F57"/>
                  </a:solidFill>
                  <a:latin typeface="+mn-lt"/>
                </a:rPr>
                <a:t>2020</a:t>
              </a:r>
              <a:r>
                <a:rPr lang="ru-RU" sz="1100" dirty="0">
                  <a:latin typeface="+mn-lt"/>
                </a:rPr>
                <a:t> – Земли населённых пунктов</a:t>
              </a:r>
              <a:endParaRPr lang="en-US" sz="1100" dirty="0">
                <a:latin typeface="+mn-lt"/>
              </a:endParaRPr>
            </a:p>
            <a:p>
              <a:pPr algn="just"/>
              <a:r>
                <a:rPr lang="en-US" sz="1400" b="1" dirty="0">
                  <a:solidFill>
                    <a:srgbClr val="026F57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2021</a:t>
              </a:r>
              <a:r>
                <a:rPr lang="en-US" sz="1100" dirty="0">
                  <a:latin typeface="Calibri" panose="020F0502020204030204" pitchFamily="34" charset="0"/>
                  <a:cs typeface="Calibri" panose="020F0502020204030204" pitchFamily="34" charset="0"/>
                </a:rPr>
                <a:t> – </a:t>
              </a:r>
              <a:r>
                <a:rPr lang="ru-RU" sz="1100" dirty="0">
                  <a:latin typeface="Calibri" panose="020F0502020204030204" pitchFamily="34" charset="0"/>
                  <a:cs typeface="Calibri" panose="020F0502020204030204" pitchFamily="34" charset="0"/>
                </a:rPr>
                <a:t>Объекты капитального строительства </a:t>
              </a:r>
              <a:endParaRPr lang="en-US" sz="11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52" name="Рисунок 51">
              <a:extLst>
                <a:ext uri="{FF2B5EF4-FFF2-40B4-BE49-F238E27FC236}">
                  <a16:creationId xmlns:a16="http://schemas.microsoft.com/office/drawing/2014/main" id="{7C634B00-B37D-4E0B-8D6C-002B933457F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38014" y="3212324"/>
              <a:ext cx="451310" cy="443021"/>
            </a:xfrm>
            <a:prstGeom prst="rect">
              <a:avLst/>
            </a:prstGeom>
          </p:spPr>
        </p:pic>
      </p:grpSp>
      <p:grpSp>
        <p:nvGrpSpPr>
          <p:cNvPr id="28" name="Группа 27">
            <a:extLst>
              <a:ext uri="{FF2B5EF4-FFF2-40B4-BE49-F238E27FC236}">
                <a16:creationId xmlns:a16="http://schemas.microsoft.com/office/drawing/2014/main" id="{854E6BF5-861B-43FA-93AB-65E498B61E34}"/>
              </a:ext>
            </a:extLst>
          </p:cNvPr>
          <p:cNvGrpSpPr/>
          <p:nvPr/>
        </p:nvGrpSpPr>
        <p:grpSpPr>
          <a:xfrm>
            <a:off x="4995750" y="3729868"/>
            <a:ext cx="3726466" cy="1369606"/>
            <a:chOff x="5270734" y="3773894"/>
            <a:chExt cx="3726466" cy="1369606"/>
          </a:xfrm>
        </p:grpSpPr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BB6AF5BC-07C0-4ADB-A2C8-D31C432296D7}"/>
                </a:ext>
              </a:extLst>
            </p:cNvPr>
            <p:cNvSpPr txBox="1"/>
            <p:nvPr/>
          </p:nvSpPr>
          <p:spPr>
            <a:xfrm>
              <a:off x="5270734" y="3773894"/>
              <a:ext cx="3019778" cy="13696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ru-RU" sz="1100" dirty="0">
                  <a:latin typeface="+mn-lt"/>
                </a:rPr>
                <a:t>Государственная кадастровая оценка проводится через четыре года с года проведения последней оценки</a:t>
              </a:r>
            </a:p>
            <a:p>
              <a:pPr algn="just"/>
              <a:endParaRPr lang="ru-RU" sz="1100" dirty="0">
                <a:latin typeface="+mn-lt"/>
              </a:endParaRPr>
            </a:p>
            <a:p>
              <a:pPr algn="just"/>
              <a:r>
                <a:rPr lang="ru-RU" sz="1400" b="1" dirty="0">
                  <a:solidFill>
                    <a:srgbClr val="026F57"/>
                  </a:solidFill>
                  <a:latin typeface="+mn-lt"/>
                </a:rPr>
                <a:t>2022 </a:t>
              </a:r>
              <a:r>
                <a:rPr lang="ru-RU" sz="1100" dirty="0">
                  <a:latin typeface="+mn-lt"/>
                </a:rPr>
                <a:t>– Земельные участки всех категорий</a:t>
              </a:r>
            </a:p>
            <a:p>
              <a:pPr algn="just"/>
              <a:r>
                <a:rPr lang="ru-RU" sz="1400" b="1" dirty="0">
                  <a:solidFill>
                    <a:srgbClr val="026F57"/>
                  </a:solidFill>
                  <a:latin typeface="+mn-lt"/>
                </a:rPr>
                <a:t>2023 </a:t>
              </a:r>
              <a:r>
                <a:rPr lang="ru-RU" sz="1100" dirty="0">
                  <a:latin typeface="+mn-lt"/>
                </a:rPr>
                <a:t>– Объекты капитального строительства</a:t>
              </a:r>
            </a:p>
            <a:p>
              <a:pPr algn="just"/>
              <a:endParaRPr lang="ru-RU" sz="1100" dirty="0">
                <a:latin typeface="+mn-lt"/>
              </a:endParaRPr>
            </a:p>
          </p:txBody>
        </p:sp>
        <p:pic>
          <p:nvPicPr>
            <p:cNvPr id="53" name="Рисунок 52">
              <a:extLst>
                <a:ext uri="{FF2B5EF4-FFF2-40B4-BE49-F238E27FC236}">
                  <a16:creationId xmlns:a16="http://schemas.microsoft.com/office/drawing/2014/main" id="{BBAEC6EC-E209-4C61-833E-E231757B85A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45890" y="3773894"/>
              <a:ext cx="451310" cy="44302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6182612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2F1A5BEB-2A61-4CF2-90A7-6A621C6D8D12}"/>
              </a:ext>
            </a:extLst>
          </p:cNvPr>
          <p:cNvSpPr/>
          <p:nvPr/>
        </p:nvSpPr>
        <p:spPr>
          <a:xfrm>
            <a:off x="0" y="0"/>
            <a:ext cx="9144000" cy="860088"/>
          </a:xfrm>
          <a:prstGeom prst="rect">
            <a:avLst/>
          </a:prstGeom>
          <a:solidFill>
            <a:srgbClr val="026F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35">
            <a:extLst>
              <a:ext uri="{FF2B5EF4-FFF2-40B4-BE49-F238E27FC236}">
                <a16:creationId xmlns:a16="http://schemas.microsoft.com/office/drawing/2014/main" id="{6FC39FDA-34E2-47E5-A718-8ED53F1182C0}"/>
              </a:ext>
            </a:extLst>
          </p:cNvPr>
          <p:cNvSpPr/>
          <p:nvPr/>
        </p:nvSpPr>
        <p:spPr>
          <a:xfrm>
            <a:off x="431928" y="151527"/>
            <a:ext cx="8223283" cy="584775"/>
          </a:xfrm>
          <a:custGeom>
            <a:avLst/>
            <a:gdLst>
              <a:gd name="connsiteX0" fmla="*/ 0 w 2368855"/>
              <a:gd name="connsiteY0" fmla="*/ 0 h 824513"/>
              <a:gd name="connsiteX1" fmla="*/ 2368855 w 2368855"/>
              <a:gd name="connsiteY1" fmla="*/ 0 h 824513"/>
              <a:gd name="connsiteX2" fmla="*/ 2368855 w 2368855"/>
              <a:gd name="connsiteY2" fmla="*/ 824513 h 824513"/>
              <a:gd name="connsiteX3" fmla="*/ 0 w 2368855"/>
              <a:gd name="connsiteY3" fmla="*/ 824513 h 824513"/>
              <a:gd name="connsiteX4" fmla="*/ 0 w 2368855"/>
              <a:gd name="connsiteY4" fmla="*/ 0 h 824513"/>
              <a:gd name="connsiteX0" fmla="*/ 2368855 w 2460295"/>
              <a:gd name="connsiteY0" fmla="*/ 0 h 824513"/>
              <a:gd name="connsiteX1" fmla="*/ 2368855 w 2460295"/>
              <a:gd name="connsiteY1" fmla="*/ 824513 h 824513"/>
              <a:gd name="connsiteX2" fmla="*/ 0 w 2460295"/>
              <a:gd name="connsiteY2" fmla="*/ 824513 h 824513"/>
              <a:gd name="connsiteX3" fmla="*/ 0 w 2460295"/>
              <a:gd name="connsiteY3" fmla="*/ 0 h 824513"/>
              <a:gd name="connsiteX4" fmla="*/ 2460295 w 2460295"/>
              <a:gd name="connsiteY4" fmla="*/ 91440 h 824513"/>
              <a:gd name="connsiteX0" fmla="*/ 2368855 w 2368855"/>
              <a:gd name="connsiteY0" fmla="*/ 7171 h 831684"/>
              <a:gd name="connsiteX1" fmla="*/ 2368855 w 2368855"/>
              <a:gd name="connsiteY1" fmla="*/ 831684 h 831684"/>
              <a:gd name="connsiteX2" fmla="*/ 0 w 2368855"/>
              <a:gd name="connsiteY2" fmla="*/ 831684 h 831684"/>
              <a:gd name="connsiteX3" fmla="*/ 0 w 2368855"/>
              <a:gd name="connsiteY3" fmla="*/ 7171 h 831684"/>
              <a:gd name="connsiteX4" fmla="*/ 2029989 w 2368855"/>
              <a:gd name="connsiteY4" fmla="*/ 0 h 831684"/>
              <a:gd name="connsiteX0" fmla="*/ 2359890 w 2368855"/>
              <a:gd name="connsiteY0" fmla="*/ 231288 h 831684"/>
              <a:gd name="connsiteX1" fmla="*/ 2368855 w 2368855"/>
              <a:gd name="connsiteY1" fmla="*/ 831684 h 831684"/>
              <a:gd name="connsiteX2" fmla="*/ 0 w 2368855"/>
              <a:gd name="connsiteY2" fmla="*/ 831684 h 831684"/>
              <a:gd name="connsiteX3" fmla="*/ 0 w 2368855"/>
              <a:gd name="connsiteY3" fmla="*/ 7171 h 831684"/>
              <a:gd name="connsiteX4" fmla="*/ 2029989 w 2368855"/>
              <a:gd name="connsiteY4" fmla="*/ 0 h 831684"/>
              <a:gd name="connsiteX0" fmla="*/ 2359890 w 2368855"/>
              <a:gd name="connsiteY0" fmla="*/ 285076 h 831684"/>
              <a:gd name="connsiteX1" fmla="*/ 2368855 w 2368855"/>
              <a:gd name="connsiteY1" fmla="*/ 831684 h 831684"/>
              <a:gd name="connsiteX2" fmla="*/ 0 w 2368855"/>
              <a:gd name="connsiteY2" fmla="*/ 831684 h 831684"/>
              <a:gd name="connsiteX3" fmla="*/ 0 w 2368855"/>
              <a:gd name="connsiteY3" fmla="*/ 7171 h 831684"/>
              <a:gd name="connsiteX4" fmla="*/ 2029989 w 2368855"/>
              <a:gd name="connsiteY4" fmla="*/ 0 h 831684"/>
              <a:gd name="connsiteX0" fmla="*/ 2369273 w 2369273"/>
              <a:gd name="connsiteY0" fmla="*/ 285076 h 831684"/>
              <a:gd name="connsiteX1" fmla="*/ 2368855 w 2369273"/>
              <a:gd name="connsiteY1" fmla="*/ 831684 h 831684"/>
              <a:gd name="connsiteX2" fmla="*/ 0 w 2369273"/>
              <a:gd name="connsiteY2" fmla="*/ 831684 h 831684"/>
              <a:gd name="connsiteX3" fmla="*/ 0 w 2369273"/>
              <a:gd name="connsiteY3" fmla="*/ 7171 h 831684"/>
              <a:gd name="connsiteX4" fmla="*/ 2029989 w 2369273"/>
              <a:gd name="connsiteY4" fmla="*/ 0 h 831684"/>
              <a:gd name="connsiteX0" fmla="*/ 2369273 w 2369273"/>
              <a:gd name="connsiteY0" fmla="*/ 277904 h 824512"/>
              <a:gd name="connsiteX1" fmla="*/ 2368855 w 2369273"/>
              <a:gd name="connsiteY1" fmla="*/ 824512 h 824512"/>
              <a:gd name="connsiteX2" fmla="*/ 0 w 2369273"/>
              <a:gd name="connsiteY2" fmla="*/ 824512 h 824512"/>
              <a:gd name="connsiteX3" fmla="*/ 0 w 2369273"/>
              <a:gd name="connsiteY3" fmla="*/ -1 h 824512"/>
              <a:gd name="connsiteX4" fmla="*/ 2277514 w 2369273"/>
              <a:gd name="connsiteY4" fmla="*/ 5918 h 824512"/>
              <a:gd name="connsiteX0" fmla="*/ 2369273 w 2369273"/>
              <a:gd name="connsiteY0" fmla="*/ 448535 h 824513"/>
              <a:gd name="connsiteX1" fmla="*/ 2368855 w 2369273"/>
              <a:gd name="connsiteY1" fmla="*/ 824513 h 824513"/>
              <a:gd name="connsiteX2" fmla="*/ 0 w 2369273"/>
              <a:gd name="connsiteY2" fmla="*/ 824513 h 824513"/>
              <a:gd name="connsiteX3" fmla="*/ 0 w 2369273"/>
              <a:gd name="connsiteY3" fmla="*/ 0 h 824513"/>
              <a:gd name="connsiteX4" fmla="*/ 2277514 w 2369273"/>
              <a:gd name="connsiteY4" fmla="*/ 5919 h 824513"/>
              <a:gd name="connsiteX0" fmla="*/ 2369273 w 2369273"/>
              <a:gd name="connsiteY0" fmla="*/ 391659 h 824513"/>
              <a:gd name="connsiteX1" fmla="*/ 2368855 w 2369273"/>
              <a:gd name="connsiteY1" fmla="*/ 824513 h 824513"/>
              <a:gd name="connsiteX2" fmla="*/ 0 w 2369273"/>
              <a:gd name="connsiteY2" fmla="*/ 824513 h 824513"/>
              <a:gd name="connsiteX3" fmla="*/ 0 w 2369273"/>
              <a:gd name="connsiteY3" fmla="*/ 0 h 824513"/>
              <a:gd name="connsiteX4" fmla="*/ 2277514 w 2369273"/>
              <a:gd name="connsiteY4" fmla="*/ 5919 h 824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69273" h="824513">
                <a:moveTo>
                  <a:pt x="2369273" y="391659"/>
                </a:moveTo>
                <a:cubicBezTo>
                  <a:pt x="2369134" y="573862"/>
                  <a:pt x="2368994" y="642310"/>
                  <a:pt x="2368855" y="824513"/>
                </a:cubicBezTo>
                <a:lnTo>
                  <a:pt x="0" y="824513"/>
                </a:lnTo>
                <a:lnTo>
                  <a:pt x="0" y="0"/>
                </a:lnTo>
                <a:lnTo>
                  <a:pt x="2277514" y="5919"/>
                </a:lnTo>
              </a:path>
            </a:pathLst>
          </a:custGeom>
          <a:noFill/>
          <a:ln w="38100">
            <a:solidFill>
              <a:srgbClr val="FFFB3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FD723B33-7FD0-4325-8154-AF65ED8E085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8030" y="-23137"/>
            <a:ext cx="437449" cy="382237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488789" y="89971"/>
            <a:ext cx="79392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+mn-lt"/>
                <a:ea typeface="Roboto" pitchFamily="2" charset="0"/>
                <a:cs typeface="Times New Roman" panose="02020603050405020304" pitchFamily="18" charset="0"/>
              </a:rPr>
              <a:t>ИЗМЕНЕНИЯ ЗАКОНОДАТЕЛЬСТВА В СФЕРЕ</a:t>
            </a:r>
          </a:p>
          <a:p>
            <a:pPr algn="ctr"/>
            <a:r>
              <a:rPr lang="ru-RU" sz="2000" b="1" dirty="0">
                <a:solidFill>
                  <a:schemeClr val="bg1"/>
                </a:solidFill>
                <a:latin typeface="+mn-lt"/>
                <a:ea typeface="Roboto" pitchFamily="2" charset="0"/>
                <a:cs typeface="Times New Roman" panose="02020603050405020304" pitchFamily="18" charset="0"/>
              </a:rPr>
              <a:t>ГОСУДАРСТЕННОЙ КАДАТСРОВОЙ ОЦЕНКИ</a:t>
            </a:r>
            <a:endParaRPr lang="ru-RU" sz="2000" b="1" dirty="0">
              <a:solidFill>
                <a:schemeClr val="bg1"/>
              </a:solidFill>
              <a:latin typeface="+mn-lt"/>
              <a:ea typeface="Roboto" pitchFamily="2" charset="0"/>
              <a:cs typeface="Roboto Medium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1FA3D8E-6384-4386-8781-2A72DA4915E3}"/>
              </a:ext>
            </a:extLst>
          </p:cNvPr>
          <p:cNvSpPr txBox="1"/>
          <p:nvPr/>
        </p:nvSpPr>
        <p:spPr>
          <a:xfrm>
            <a:off x="3139563" y="927024"/>
            <a:ext cx="26376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ИЗМЕНЕНИЯ</a:t>
            </a:r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E394444B-703E-4CDF-803C-2EC4111D577B}"/>
              </a:ext>
            </a:extLst>
          </p:cNvPr>
          <p:cNvCxnSpPr>
            <a:cxnSpLocks/>
            <a:stCxn id="2" idx="2"/>
          </p:cNvCxnSpPr>
          <p:nvPr/>
        </p:nvCxnSpPr>
        <p:spPr>
          <a:xfrm>
            <a:off x="4458409" y="1327134"/>
            <a:ext cx="0" cy="3392603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6BFDCACC-17ED-4C35-AD23-E834A4CEB1BE}"/>
              </a:ext>
            </a:extLst>
          </p:cNvPr>
          <p:cNvSpPr txBox="1"/>
          <p:nvPr/>
        </p:nvSpPr>
        <p:spPr>
          <a:xfrm>
            <a:off x="1087103" y="1209404"/>
            <a:ext cx="20524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6E6F71"/>
                </a:solidFill>
              </a:rPr>
              <a:t>Старая редакция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A8F6CC1-8FAE-4E88-B144-0CCE5F0023A1}"/>
              </a:ext>
            </a:extLst>
          </p:cNvPr>
          <p:cNvSpPr txBox="1"/>
          <p:nvPr/>
        </p:nvSpPr>
        <p:spPr>
          <a:xfrm>
            <a:off x="6004437" y="1188837"/>
            <a:ext cx="20524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329682"/>
                </a:solidFill>
              </a:rPr>
              <a:t>Новая редакция</a:t>
            </a:r>
          </a:p>
        </p:txBody>
      </p: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09AE0B1D-FB01-42D0-AE6E-9B48BDC5EA17}"/>
              </a:ext>
            </a:extLst>
          </p:cNvPr>
          <p:cNvGrpSpPr/>
          <p:nvPr/>
        </p:nvGrpSpPr>
        <p:grpSpPr>
          <a:xfrm>
            <a:off x="488788" y="1609514"/>
            <a:ext cx="3773524" cy="1154162"/>
            <a:chOff x="759217" y="1609514"/>
            <a:chExt cx="3773524" cy="1154162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A9D3DE37-437C-4830-841D-3C3BA0A21F8C}"/>
                </a:ext>
              </a:extLst>
            </p:cNvPr>
            <p:cNvSpPr txBox="1"/>
            <p:nvPr/>
          </p:nvSpPr>
          <p:spPr>
            <a:xfrm>
              <a:off x="759217" y="1609514"/>
              <a:ext cx="2972165" cy="115416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/>
              <a:r>
                <a:rPr lang="ru-RU" sz="1100" b="0" i="0" u="none" strike="noStrike" baseline="0" dirty="0">
                  <a:latin typeface="+mn-lt"/>
                </a:rPr>
                <a:t>Определение кадастровой стоимости вновь учтенных объектов недвижимости осуществляется в течение </a:t>
              </a:r>
              <a:r>
                <a:rPr lang="ru-RU" sz="1400" b="1" i="0" u="none" strike="noStrike" baseline="0" dirty="0">
                  <a:solidFill>
                    <a:srgbClr val="026F57"/>
                  </a:solidFill>
                  <a:latin typeface="+mn-lt"/>
                </a:rPr>
                <a:t>5</a:t>
              </a:r>
              <a:r>
                <a:rPr lang="ru-RU" sz="1100" b="0" i="0" u="none" strike="noStrike" baseline="0" dirty="0">
                  <a:latin typeface="+mn-lt"/>
                </a:rPr>
                <a:t> </a:t>
              </a:r>
              <a:r>
                <a:rPr lang="ru-RU" sz="1400" b="1" i="0" u="none" strike="noStrike" baseline="0" dirty="0">
                  <a:solidFill>
                    <a:srgbClr val="026F57"/>
                  </a:solidFill>
                  <a:latin typeface="+mn-lt"/>
                </a:rPr>
                <a:t>рабочих дней</a:t>
              </a:r>
              <a:r>
                <a:rPr lang="ru-RU" sz="1100" b="0" i="0" u="none" strike="noStrike" baseline="0" dirty="0">
                  <a:latin typeface="+mn-lt"/>
                </a:rPr>
                <a:t>  со дня поступления в ГБУ сведений об объекте недвижимости</a:t>
              </a:r>
            </a:p>
            <a:p>
              <a:pPr algn="just"/>
              <a:r>
                <a:rPr lang="ru-RU" sz="1100" b="0" i="0" u="none" strike="noStrike" baseline="0" dirty="0">
                  <a:latin typeface="+mn-lt"/>
                </a:rPr>
                <a:t> </a:t>
              </a:r>
            </a:p>
          </p:txBody>
        </p:sp>
        <p:pic>
          <p:nvPicPr>
            <p:cNvPr id="32" name="Рисунок 31">
              <a:extLst>
                <a:ext uri="{FF2B5EF4-FFF2-40B4-BE49-F238E27FC236}">
                  <a16:creationId xmlns:a16="http://schemas.microsoft.com/office/drawing/2014/main" id="{9671F5E3-04B5-4F98-BFFD-D0D5B6DF895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29440" y="1668792"/>
              <a:ext cx="1003301" cy="558359"/>
            </a:xfrm>
            <a:prstGeom prst="rect">
              <a:avLst/>
            </a:prstGeom>
          </p:spPr>
        </p:pic>
      </p:grpSp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90EB1E91-7EEA-4606-8756-577E7A5B9BE5}"/>
              </a:ext>
            </a:extLst>
          </p:cNvPr>
          <p:cNvGrpSpPr/>
          <p:nvPr/>
        </p:nvGrpSpPr>
        <p:grpSpPr>
          <a:xfrm>
            <a:off x="5069309" y="1544254"/>
            <a:ext cx="3892882" cy="1200329"/>
            <a:chOff x="5254465" y="1558169"/>
            <a:chExt cx="3892882" cy="1200329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351775C2-4662-470B-BE56-4CB330F300EC}"/>
                </a:ext>
              </a:extLst>
            </p:cNvPr>
            <p:cNvSpPr txBox="1"/>
            <p:nvPr/>
          </p:nvSpPr>
          <p:spPr>
            <a:xfrm>
              <a:off x="5254465" y="1558169"/>
              <a:ext cx="3000083" cy="12003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/>
              <a:r>
                <a:rPr lang="ru-RU" sz="1100" b="0" i="0" u="none" strike="noStrike" baseline="0" dirty="0">
                  <a:latin typeface="+mn-lt"/>
                </a:rPr>
                <a:t>Определение кадастровой стоимости вновь учтенных объектов недвижимости осуществляется в течение </a:t>
              </a:r>
              <a:r>
                <a:rPr lang="ru-RU" sz="1400" b="1" i="0" u="none" strike="noStrike" baseline="0" dirty="0">
                  <a:solidFill>
                    <a:srgbClr val="026F57"/>
                  </a:solidFill>
                  <a:latin typeface="+mn-lt"/>
                </a:rPr>
                <a:t>10</a:t>
              </a:r>
              <a:r>
                <a:rPr lang="ru-RU" sz="1100" b="0" i="0" u="none" strike="noStrike" baseline="0" dirty="0">
                  <a:latin typeface="+mn-lt"/>
                </a:rPr>
                <a:t> </a:t>
              </a:r>
              <a:r>
                <a:rPr lang="ru-RU" sz="1400" b="1" i="0" u="none" strike="noStrike" baseline="0" dirty="0">
                  <a:solidFill>
                    <a:srgbClr val="026F57"/>
                  </a:solidFill>
                  <a:latin typeface="+mn-lt"/>
                </a:rPr>
                <a:t>рабочих дней  </a:t>
              </a:r>
              <a:r>
                <a:rPr lang="ru-RU" sz="1100" b="0" i="0" u="none" strike="noStrike" baseline="0" dirty="0">
                  <a:latin typeface="+mn-lt"/>
                </a:rPr>
                <a:t>со дня поступления в ГБУ сведений об объекте недвижимости</a:t>
              </a:r>
            </a:p>
            <a:p>
              <a:pPr algn="just"/>
              <a:r>
                <a:rPr lang="ru-RU" sz="1100" b="0" i="0" u="none" strike="noStrike" baseline="0" dirty="0">
                  <a:latin typeface="+mn-lt"/>
                </a:rPr>
                <a:t> </a:t>
              </a:r>
            </a:p>
          </p:txBody>
        </p:sp>
        <p:pic>
          <p:nvPicPr>
            <p:cNvPr id="57" name="Рисунок 56">
              <a:extLst>
                <a:ext uri="{FF2B5EF4-FFF2-40B4-BE49-F238E27FC236}">
                  <a16:creationId xmlns:a16="http://schemas.microsoft.com/office/drawing/2014/main" id="{BEF21365-3FF2-4663-9E41-243168B1FDE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44046" y="1633658"/>
              <a:ext cx="1003301" cy="558359"/>
            </a:xfrm>
            <a:prstGeom prst="rect">
              <a:avLst/>
            </a:prstGeom>
          </p:spPr>
        </p:pic>
      </p:grp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FB945376-6A88-4EB5-8F32-C1900AE332D9}"/>
              </a:ext>
            </a:extLst>
          </p:cNvPr>
          <p:cNvGrpSpPr/>
          <p:nvPr/>
        </p:nvGrpSpPr>
        <p:grpSpPr>
          <a:xfrm>
            <a:off x="484926" y="3999559"/>
            <a:ext cx="3597691" cy="1031051"/>
            <a:chOff x="755355" y="3999559"/>
            <a:chExt cx="3597691" cy="1031051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30511851-709C-4D3A-92E8-7849E5A762AF}"/>
                </a:ext>
              </a:extLst>
            </p:cNvPr>
            <p:cNvSpPr txBox="1"/>
            <p:nvPr/>
          </p:nvSpPr>
          <p:spPr>
            <a:xfrm>
              <a:off x="755355" y="3999559"/>
              <a:ext cx="2979887" cy="103105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/>
              <a:r>
                <a:rPr lang="ru-RU" sz="1100" dirty="0">
                  <a:latin typeface="+mn-lt"/>
                </a:rPr>
                <a:t>Обращения об исправлении ошибок, допущенных при определении кадастровой стоимости, </a:t>
              </a:r>
              <a:r>
                <a:rPr lang="ru-RU" sz="1400" b="1" dirty="0">
                  <a:solidFill>
                    <a:srgbClr val="026F57"/>
                  </a:solidFill>
                  <a:latin typeface="+mn-lt"/>
                </a:rPr>
                <a:t>до дня принятия акта</a:t>
              </a:r>
              <a:r>
                <a:rPr lang="ru-RU" sz="1100" dirty="0">
                  <a:latin typeface="+mn-lt"/>
                </a:rPr>
                <a:t> об утверждении результатов </a:t>
              </a:r>
              <a:r>
                <a:rPr lang="ru-RU" sz="1400" b="1" dirty="0">
                  <a:solidFill>
                    <a:srgbClr val="026F57"/>
                  </a:solidFill>
                  <a:latin typeface="+mn-lt"/>
                </a:rPr>
                <a:t>очередной</a:t>
              </a:r>
              <a:r>
                <a:rPr lang="ru-RU" sz="1100" dirty="0">
                  <a:latin typeface="+mn-lt"/>
                </a:rPr>
                <a:t> государственной кадастровой оценки.</a:t>
              </a:r>
            </a:p>
          </p:txBody>
        </p:sp>
        <p:pic>
          <p:nvPicPr>
            <p:cNvPr id="38" name="Рисунок 37">
              <a:extLst>
                <a:ext uri="{FF2B5EF4-FFF2-40B4-BE49-F238E27FC236}">
                  <a16:creationId xmlns:a16="http://schemas.microsoft.com/office/drawing/2014/main" id="{0F64C2FA-81CD-452F-AA20-47DE08C72B4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59300" y="4106617"/>
              <a:ext cx="593746" cy="591487"/>
            </a:xfrm>
            <a:prstGeom prst="rect">
              <a:avLst/>
            </a:prstGeom>
          </p:spPr>
        </p:pic>
      </p:grp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FC2A7579-D211-4487-A086-B90024D8DD84}"/>
              </a:ext>
            </a:extLst>
          </p:cNvPr>
          <p:cNvGrpSpPr/>
          <p:nvPr/>
        </p:nvGrpSpPr>
        <p:grpSpPr>
          <a:xfrm>
            <a:off x="5086166" y="3903266"/>
            <a:ext cx="3671247" cy="984885"/>
            <a:chOff x="5271322" y="3917181"/>
            <a:chExt cx="3671247" cy="984885"/>
          </a:xfrm>
        </p:grpSpPr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6B83682B-317C-4F5E-AB2B-EDF921AB270E}"/>
                </a:ext>
              </a:extLst>
            </p:cNvPr>
            <p:cNvSpPr txBox="1"/>
            <p:nvPr/>
          </p:nvSpPr>
          <p:spPr>
            <a:xfrm>
              <a:off x="5271322" y="3917181"/>
              <a:ext cx="2966075" cy="98488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/>
              <a:r>
                <a:rPr lang="ru-RU" sz="1100" dirty="0">
                  <a:latin typeface="+mn-lt"/>
                </a:rPr>
                <a:t>Заявление об исправлении ошибок, допущенных при определении кадастровой стоимости, может быть подано в течение </a:t>
              </a:r>
              <a:br>
                <a:rPr lang="ru-RU" sz="1100" dirty="0">
                  <a:latin typeface="+mn-lt"/>
                </a:rPr>
              </a:br>
              <a:r>
                <a:rPr lang="ru-RU" sz="1400" b="1" dirty="0">
                  <a:solidFill>
                    <a:srgbClr val="026F57"/>
                  </a:solidFill>
                  <a:latin typeface="+mn-lt"/>
                </a:rPr>
                <a:t>5 лет</a:t>
              </a:r>
              <a:r>
                <a:rPr lang="ru-RU" sz="1400" dirty="0">
                  <a:latin typeface="+mn-lt"/>
                </a:rPr>
                <a:t> </a:t>
              </a:r>
              <a:r>
                <a:rPr lang="ru-RU" sz="1100" dirty="0">
                  <a:latin typeface="+mn-lt"/>
                </a:rPr>
                <a:t>со дня внесения в ЕГРН сведений о соответствующей кадастровой стоимости</a:t>
              </a:r>
            </a:p>
          </p:txBody>
        </p:sp>
        <p:pic>
          <p:nvPicPr>
            <p:cNvPr id="58" name="Рисунок 57">
              <a:extLst>
                <a:ext uri="{FF2B5EF4-FFF2-40B4-BE49-F238E27FC236}">
                  <a16:creationId xmlns:a16="http://schemas.microsoft.com/office/drawing/2014/main" id="{942E9CBC-923F-4E38-9962-A1E049FF926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48823" y="4106616"/>
              <a:ext cx="593746" cy="591487"/>
            </a:xfrm>
            <a:prstGeom prst="rect">
              <a:avLst/>
            </a:prstGeom>
          </p:spPr>
        </p:pic>
      </p:grp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31809E27-BBDE-4876-B22E-199BA211132B}"/>
              </a:ext>
            </a:extLst>
          </p:cNvPr>
          <p:cNvGrpSpPr/>
          <p:nvPr/>
        </p:nvGrpSpPr>
        <p:grpSpPr>
          <a:xfrm>
            <a:off x="5076213" y="2616038"/>
            <a:ext cx="3738930" cy="1200329"/>
            <a:chOff x="5261369" y="2629953"/>
            <a:chExt cx="3738930" cy="1200329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1FF8D28D-5C39-4135-9F90-86899E5A818D}"/>
                </a:ext>
              </a:extLst>
            </p:cNvPr>
            <p:cNvSpPr txBox="1"/>
            <p:nvPr/>
          </p:nvSpPr>
          <p:spPr>
            <a:xfrm>
              <a:off x="5261369" y="2629953"/>
              <a:ext cx="3000082" cy="12003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/>
              <a:r>
                <a:rPr lang="ru-RU" sz="1100" dirty="0">
                  <a:latin typeface="+mn-lt"/>
                </a:rPr>
                <a:t>Заявление об исправлении ошибок, допущенных при определении кадастровой стоимости, вправе подать </a:t>
              </a:r>
              <a:r>
                <a:rPr lang="ru-RU" sz="1400" b="1" dirty="0">
                  <a:solidFill>
                    <a:srgbClr val="026F57"/>
                  </a:solidFill>
                  <a:latin typeface="+mn-lt"/>
                </a:rPr>
                <a:t>любые юридические и физические лица</a:t>
              </a:r>
              <a:r>
                <a:rPr lang="ru-RU" sz="1100" dirty="0">
                  <a:latin typeface="+mn-lt"/>
                </a:rPr>
                <a:t>, а также органы государственной власти и органы местного самоуправления</a:t>
              </a:r>
            </a:p>
          </p:txBody>
        </p:sp>
        <p:pic>
          <p:nvPicPr>
            <p:cNvPr id="59" name="Рисунок 58">
              <a:extLst>
                <a:ext uri="{FF2B5EF4-FFF2-40B4-BE49-F238E27FC236}">
                  <a16:creationId xmlns:a16="http://schemas.microsoft.com/office/drawing/2014/main" id="{45B9F8BD-65FA-420C-8F7E-50AC645C662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48823" y="2845722"/>
              <a:ext cx="651476" cy="553852"/>
            </a:xfrm>
            <a:prstGeom prst="rect">
              <a:avLst/>
            </a:prstGeom>
          </p:spPr>
        </p:pic>
      </p:grpSp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C07DFA3C-BC6C-41BC-A66B-63C462465935}"/>
              </a:ext>
            </a:extLst>
          </p:cNvPr>
          <p:cNvGrpSpPr/>
          <p:nvPr/>
        </p:nvGrpSpPr>
        <p:grpSpPr>
          <a:xfrm>
            <a:off x="488789" y="2629953"/>
            <a:ext cx="3646276" cy="1369606"/>
            <a:chOff x="759218" y="2629953"/>
            <a:chExt cx="3646276" cy="1369606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D6E708CD-BB3C-4D3C-B08A-BF005525D072}"/>
                </a:ext>
              </a:extLst>
            </p:cNvPr>
            <p:cNvSpPr txBox="1"/>
            <p:nvPr/>
          </p:nvSpPr>
          <p:spPr>
            <a:xfrm>
              <a:off x="759218" y="2629953"/>
              <a:ext cx="3000082" cy="136960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/>
              <a:r>
                <a:rPr lang="ru-RU" sz="1100" dirty="0">
                  <a:latin typeface="+mn-lt"/>
                </a:rPr>
                <a:t>С обращением об исправлении ошибок, допущенных при определении кадастровой стоимости, вправе обратиться юридические лица и физические лица, если результаты определения кадастровой стоимости </a:t>
              </a:r>
              <a:r>
                <a:rPr lang="ru-RU" sz="1400" b="1" dirty="0">
                  <a:solidFill>
                    <a:srgbClr val="026F57"/>
                  </a:solidFill>
                  <a:latin typeface="+mn-lt"/>
                </a:rPr>
                <a:t>затрагивают права или обязанности этих лиц</a:t>
              </a:r>
              <a:endParaRPr lang="ru-RU" sz="1100" b="1" dirty="0">
                <a:solidFill>
                  <a:srgbClr val="026F57"/>
                </a:solidFill>
                <a:latin typeface="+mn-lt"/>
              </a:endParaRPr>
            </a:p>
          </p:txBody>
        </p:sp>
        <p:pic>
          <p:nvPicPr>
            <p:cNvPr id="41" name="Рисунок 40">
              <a:extLst>
                <a:ext uri="{FF2B5EF4-FFF2-40B4-BE49-F238E27FC236}">
                  <a16:creationId xmlns:a16="http://schemas.microsoft.com/office/drawing/2014/main" id="{75B8BA04-DE2C-475D-B14E-7FFD0B78943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24369" y="2812215"/>
              <a:ext cx="681125" cy="6811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6411541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>
          <a:xfrm>
            <a:off x="599299" y="4804328"/>
            <a:ext cx="1981200" cy="274320"/>
          </a:xfrm>
        </p:spPr>
        <p:txBody>
          <a:bodyPr/>
          <a:lstStyle/>
          <a:p>
            <a:pPr>
              <a:defRPr/>
            </a:pPr>
            <a:fld id="{E19FE025-A132-4636-9C79-862854525084}" type="slidenum">
              <a:rPr lang="ru-RU" smtClean="0"/>
              <a:pPr>
                <a:defRPr/>
              </a:pPr>
              <a:t>8</a:t>
            </a:fld>
            <a:endParaRPr lang="ru-RU" dirty="0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2F1A5BEB-2A61-4CF2-90A7-6A621C6D8D12}"/>
              </a:ext>
            </a:extLst>
          </p:cNvPr>
          <p:cNvSpPr/>
          <p:nvPr/>
        </p:nvSpPr>
        <p:spPr>
          <a:xfrm>
            <a:off x="0" y="0"/>
            <a:ext cx="9144000" cy="860088"/>
          </a:xfrm>
          <a:prstGeom prst="rect">
            <a:avLst/>
          </a:prstGeom>
          <a:solidFill>
            <a:srgbClr val="026F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35">
            <a:extLst>
              <a:ext uri="{FF2B5EF4-FFF2-40B4-BE49-F238E27FC236}">
                <a16:creationId xmlns:a16="http://schemas.microsoft.com/office/drawing/2014/main" id="{6FC39FDA-34E2-47E5-A718-8ED53F1182C0}"/>
              </a:ext>
            </a:extLst>
          </p:cNvPr>
          <p:cNvSpPr/>
          <p:nvPr/>
        </p:nvSpPr>
        <p:spPr>
          <a:xfrm>
            <a:off x="431928" y="151527"/>
            <a:ext cx="8223283" cy="584775"/>
          </a:xfrm>
          <a:custGeom>
            <a:avLst/>
            <a:gdLst>
              <a:gd name="connsiteX0" fmla="*/ 0 w 2368855"/>
              <a:gd name="connsiteY0" fmla="*/ 0 h 824513"/>
              <a:gd name="connsiteX1" fmla="*/ 2368855 w 2368855"/>
              <a:gd name="connsiteY1" fmla="*/ 0 h 824513"/>
              <a:gd name="connsiteX2" fmla="*/ 2368855 w 2368855"/>
              <a:gd name="connsiteY2" fmla="*/ 824513 h 824513"/>
              <a:gd name="connsiteX3" fmla="*/ 0 w 2368855"/>
              <a:gd name="connsiteY3" fmla="*/ 824513 h 824513"/>
              <a:gd name="connsiteX4" fmla="*/ 0 w 2368855"/>
              <a:gd name="connsiteY4" fmla="*/ 0 h 824513"/>
              <a:gd name="connsiteX0" fmla="*/ 2368855 w 2460295"/>
              <a:gd name="connsiteY0" fmla="*/ 0 h 824513"/>
              <a:gd name="connsiteX1" fmla="*/ 2368855 w 2460295"/>
              <a:gd name="connsiteY1" fmla="*/ 824513 h 824513"/>
              <a:gd name="connsiteX2" fmla="*/ 0 w 2460295"/>
              <a:gd name="connsiteY2" fmla="*/ 824513 h 824513"/>
              <a:gd name="connsiteX3" fmla="*/ 0 w 2460295"/>
              <a:gd name="connsiteY3" fmla="*/ 0 h 824513"/>
              <a:gd name="connsiteX4" fmla="*/ 2460295 w 2460295"/>
              <a:gd name="connsiteY4" fmla="*/ 91440 h 824513"/>
              <a:gd name="connsiteX0" fmla="*/ 2368855 w 2368855"/>
              <a:gd name="connsiteY0" fmla="*/ 7171 h 831684"/>
              <a:gd name="connsiteX1" fmla="*/ 2368855 w 2368855"/>
              <a:gd name="connsiteY1" fmla="*/ 831684 h 831684"/>
              <a:gd name="connsiteX2" fmla="*/ 0 w 2368855"/>
              <a:gd name="connsiteY2" fmla="*/ 831684 h 831684"/>
              <a:gd name="connsiteX3" fmla="*/ 0 w 2368855"/>
              <a:gd name="connsiteY3" fmla="*/ 7171 h 831684"/>
              <a:gd name="connsiteX4" fmla="*/ 2029989 w 2368855"/>
              <a:gd name="connsiteY4" fmla="*/ 0 h 831684"/>
              <a:gd name="connsiteX0" fmla="*/ 2359890 w 2368855"/>
              <a:gd name="connsiteY0" fmla="*/ 231288 h 831684"/>
              <a:gd name="connsiteX1" fmla="*/ 2368855 w 2368855"/>
              <a:gd name="connsiteY1" fmla="*/ 831684 h 831684"/>
              <a:gd name="connsiteX2" fmla="*/ 0 w 2368855"/>
              <a:gd name="connsiteY2" fmla="*/ 831684 h 831684"/>
              <a:gd name="connsiteX3" fmla="*/ 0 w 2368855"/>
              <a:gd name="connsiteY3" fmla="*/ 7171 h 831684"/>
              <a:gd name="connsiteX4" fmla="*/ 2029989 w 2368855"/>
              <a:gd name="connsiteY4" fmla="*/ 0 h 831684"/>
              <a:gd name="connsiteX0" fmla="*/ 2359890 w 2368855"/>
              <a:gd name="connsiteY0" fmla="*/ 285076 h 831684"/>
              <a:gd name="connsiteX1" fmla="*/ 2368855 w 2368855"/>
              <a:gd name="connsiteY1" fmla="*/ 831684 h 831684"/>
              <a:gd name="connsiteX2" fmla="*/ 0 w 2368855"/>
              <a:gd name="connsiteY2" fmla="*/ 831684 h 831684"/>
              <a:gd name="connsiteX3" fmla="*/ 0 w 2368855"/>
              <a:gd name="connsiteY3" fmla="*/ 7171 h 831684"/>
              <a:gd name="connsiteX4" fmla="*/ 2029989 w 2368855"/>
              <a:gd name="connsiteY4" fmla="*/ 0 h 831684"/>
              <a:gd name="connsiteX0" fmla="*/ 2369273 w 2369273"/>
              <a:gd name="connsiteY0" fmla="*/ 285076 h 831684"/>
              <a:gd name="connsiteX1" fmla="*/ 2368855 w 2369273"/>
              <a:gd name="connsiteY1" fmla="*/ 831684 h 831684"/>
              <a:gd name="connsiteX2" fmla="*/ 0 w 2369273"/>
              <a:gd name="connsiteY2" fmla="*/ 831684 h 831684"/>
              <a:gd name="connsiteX3" fmla="*/ 0 w 2369273"/>
              <a:gd name="connsiteY3" fmla="*/ 7171 h 831684"/>
              <a:gd name="connsiteX4" fmla="*/ 2029989 w 2369273"/>
              <a:gd name="connsiteY4" fmla="*/ 0 h 831684"/>
              <a:gd name="connsiteX0" fmla="*/ 2369273 w 2369273"/>
              <a:gd name="connsiteY0" fmla="*/ 277904 h 824512"/>
              <a:gd name="connsiteX1" fmla="*/ 2368855 w 2369273"/>
              <a:gd name="connsiteY1" fmla="*/ 824512 h 824512"/>
              <a:gd name="connsiteX2" fmla="*/ 0 w 2369273"/>
              <a:gd name="connsiteY2" fmla="*/ 824512 h 824512"/>
              <a:gd name="connsiteX3" fmla="*/ 0 w 2369273"/>
              <a:gd name="connsiteY3" fmla="*/ -1 h 824512"/>
              <a:gd name="connsiteX4" fmla="*/ 2277514 w 2369273"/>
              <a:gd name="connsiteY4" fmla="*/ 5918 h 824512"/>
              <a:gd name="connsiteX0" fmla="*/ 2369273 w 2369273"/>
              <a:gd name="connsiteY0" fmla="*/ 448535 h 824513"/>
              <a:gd name="connsiteX1" fmla="*/ 2368855 w 2369273"/>
              <a:gd name="connsiteY1" fmla="*/ 824513 h 824513"/>
              <a:gd name="connsiteX2" fmla="*/ 0 w 2369273"/>
              <a:gd name="connsiteY2" fmla="*/ 824513 h 824513"/>
              <a:gd name="connsiteX3" fmla="*/ 0 w 2369273"/>
              <a:gd name="connsiteY3" fmla="*/ 0 h 824513"/>
              <a:gd name="connsiteX4" fmla="*/ 2277514 w 2369273"/>
              <a:gd name="connsiteY4" fmla="*/ 5919 h 824513"/>
              <a:gd name="connsiteX0" fmla="*/ 2369273 w 2369273"/>
              <a:gd name="connsiteY0" fmla="*/ 391659 h 824513"/>
              <a:gd name="connsiteX1" fmla="*/ 2368855 w 2369273"/>
              <a:gd name="connsiteY1" fmla="*/ 824513 h 824513"/>
              <a:gd name="connsiteX2" fmla="*/ 0 w 2369273"/>
              <a:gd name="connsiteY2" fmla="*/ 824513 h 824513"/>
              <a:gd name="connsiteX3" fmla="*/ 0 w 2369273"/>
              <a:gd name="connsiteY3" fmla="*/ 0 h 824513"/>
              <a:gd name="connsiteX4" fmla="*/ 2277514 w 2369273"/>
              <a:gd name="connsiteY4" fmla="*/ 5919 h 824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69273" h="824513">
                <a:moveTo>
                  <a:pt x="2369273" y="391659"/>
                </a:moveTo>
                <a:cubicBezTo>
                  <a:pt x="2369134" y="573862"/>
                  <a:pt x="2368994" y="642310"/>
                  <a:pt x="2368855" y="824513"/>
                </a:cubicBezTo>
                <a:lnTo>
                  <a:pt x="0" y="824513"/>
                </a:lnTo>
                <a:lnTo>
                  <a:pt x="0" y="0"/>
                </a:lnTo>
                <a:lnTo>
                  <a:pt x="2277514" y="5919"/>
                </a:lnTo>
              </a:path>
            </a:pathLst>
          </a:custGeom>
          <a:noFill/>
          <a:ln w="38100">
            <a:solidFill>
              <a:srgbClr val="FFFB3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FD723B33-7FD0-4325-8154-AF65ED8E085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8030" y="-23137"/>
            <a:ext cx="437449" cy="382237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488789" y="89971"/>
            <a:ext cx="79392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+mn-lt"/>
                <a:ea typeface="Roboto" pitchFamily="2" charset="0"/>
                <a:cs typeface="Times New Roman" panose="02020603050405020304" pitchFamily="18" charset="0"/>
              </a:rPr>
              <a:t>ИЗМЕНЕНИЯ ЗАКОНОДАТЕЛЬСТВА В СФЕРЕ</a:t>
            </a:r>
          </a:p>
          <a:p>
            <a:pPr algn="ctr"/>
            <a:r>
              <a:rPr lang="ru-RU" sz="2000" b="1" dirty="0">
                <a:solidFill>
                  <a:schemeClr val="bg1"/>
                </a:solidFill>
                <a:latin typeface="+mn-lt"/>
                <a:ea typeface="Roboto" pitchFamily="2" charset="0"/>
                <a:cs typeface="Times New Roman" panose="02020603050405020304" pitchFamily="18" charset="0"/>
              </a:rPr>
              <a:t>ГОСУДАРСТЕННОЙ КАДАТСРОВОЙ ОЦЕНКИ</a:t>
            </a:r>
            <a:endParaRPr lang="ru-RU" sz="2000" b="1" dirty="0">
              <a:solidFill>
                <a:schemeClr val="bg1"/>
              </a:solidFill>
              <a:latin typeface="+mn-lt"/>
              <a:ea typeface="Roboto" pitchFamily="2" charset="0"/>
              <a:cs typeface="Roboto Medium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DF0717-15C6-43AA-AB25-9DAAC75342D3}"/>
              </a:ext>
            </a:extLst>
          </p:cNvPr>
          <p:cNvSpPr txBox="1"/>
          <p:nvPr/>
        </p:nvSpPr>
        <p:spPr>
          <a:xfrm>
            <a:off x="3464169" y="949384"/>
            <a:ext cx="22156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ДОПОЛНЕНИЯ</a:t>
            </a:r>
          </a:p>
        </p:txBody>
      </p: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B0B3B228-7EBA-4403-BF63-9E08C77D4399}"/>
              </a:ext>
            </a:extLst>
          </p:cNvPr>
          <p:cNvGrpSpPr/>
          <p:nvPr/>
        </p:nvGrpSpPr>
        <p:grpSpPr>
          <a:xfrm>
            <a:off x="1112985" y="3482057"/>
            <a:ext cx="7599087" cy="1384995"/>
            <a:chOff x="1112985" y="3482057"/>
            <a:chExt cx="7599087" cy="1384995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F8942A15-349B-4765-9457-22F3FEFF0349}"/>
                </a:ext>
              </a:extLst>
            </p:cNvPr>
            <p:cNvSpPr txBox="1"/>
            <p:nvPr/>
          </p:nvSpPr>
          <p:spPr>
            <a:xfrm>
              <a:off x="1112985" y="3482057"/>
              <a:ext cx="5857554" cy="138499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/>
              <a:r>
                <a:rPr lang="ru-RU" sz="1600" b="0" i="0" dirty="0">
                  <a:solidFill>
                    <a:srgbClr val="000000"/>
                  </a:solidFill>
                  <a:effectLst/>
                  <a:latin typeface="+mn-lt"/>
                </a:rPr>
                <a:t>Установление кадастровой стоимости недвижимости в размере рыночной стоимости будет осуществляться </a:t>
              </a:r>
              <a:r>
                <a:rPr lang="ru-RU" b="1" i="0" dirty="0">
                  <a:solidFill>
                    <a:srgbClr val="026F57"/>
                  </a:solidFill>
                  <a:effectLst/>
                  <a:latin typeface="+mn-lt"/>
                </a:rPr>
                <a:t>бюджетным учреждением</a:t>
              </a:r>
            </a:p>
            <a:p>
              <a:pPr algn="just"/>
              <a:r>
                <a:rPr lang="ru-RU" sz="1600" b="0" i="0" dirty="0">
                  <a:solidFill>
                    <a:srgbClr val="000000"/>
                  </a:solidFill>
                  <a:effectLst/>
                  <a:latin typeface="+mn-lt"/>
                </a:rPr>
                <a:t>Новые правила в Краснодарском крае </a:t>
              </a:r>
            </a:p>
            <a:p>
              <a:pPr algn="just"/>
              <a:r>
                <a:rPr lang="ru-RU" sz="1600" b="0" i="0" dirty="0">
                  <a:solidFill>
                    <a:srgbClr val="000000"/>
                  </a:solidFill>
                  <a:effectLst/>
                  <a:latin typeface="+mn-lt"/>
                </a:rPr>
                <a:t>вступят в силу с </a:t>
              </a:r>
              <a:r>
                <a:rPr lang="ru-RU" sz="1600" b="1" i="0" dirty="0">
                  <a:solidFill>
                    <a:srgbClr val="026F57"/>
                  </a:solidFill>
                  <a:effectLst/>
                  <a:latin typeface="+mn-lt"/>
                </a:rPr>
                <a:t>01.01.2023 г</a:t>
              </a:r>
              <a:r>
                <a:rPr lang="ru-RU" sz="1600" b="1" i="0" dirty="0">
                  <a:solidFill>
                    <a:srgbClr val="026F57"/>
                  </a:solidFill>
                  <a:effectLst/>
                  <a:latin typeface="Arial" panose="020B0604020202020204" pitchFamily="34" charset="0"/>
                </a:rPr>
                <a:t>.</a:t>
              </a:r>
              <a:endParaRPr lang="ru-RU" sz="1600" b="1" dirty="0">
                <a:solidFill>
                  <a:srgbClr val="026F57"/>
                </a:solidFill>
                <a:latin typeface="+mn-lt"/>
              </a:endParaRPr>
            </a:p>
          </p:txBody>
        </p:sp>
        <p:pic>
          <p:nvPicPr>
            <p:cNvPr id="10" name="Рисунок 9">
              <a:extLst>
                <a:ext uri="{FF2B5EF4-FFF2-40B4-BE49-F238E27FC236}">
                  <a16:creationId xmlns:a16="http://schemas.microsoft.com/office/drawing/2014/main" id="{6B703E19-C5DF-4804-841E-1CA89A1F823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451" t="13217" r="20317" b="15134"/>
            <a:stretch/>
          </p:blipFill>
          <p:spPr>
            <a:xfrm flipH="1">
              <a:off x="6993951" y="3674421"/>
              <a:ext cx="700914" cy="806975"/>
            </a:xfrm>
            <a:prstGeom prst="rect">
              <a:avLst/>
            </a:prstGeom>
          </p:spPr>
        </p:pic>
        <p:sp>
          <p:nvSpPr>
            <p:cNvPr id="4" name="Стрелка: вправо 3">
              <a:extLst>
                <a:ext uri="{FF2B5EF4-FFF2-40B4-BE49-F238E27FC236}">
                  <a16:creationId xmlns:a16="http://schemas.microsoft.com/office/drawing/2014/main" id="{E9AD4D67-9975-4821-92EC-34FF63370234}"/>
                </a:ext>
              </a:extLst>
            </p:cNvPr>
            <p:cNvSpPr/>
            <p:nvPr/>
          </p:nvSpPr>
          <p:spPr>
            <a:xfrm>
              <a:off x="7694865" y="3890580"/>
              <a:ext cx="429371" cy="238539"/>
            </a:xfrm>
            <a:prstGeom prst="rightArrow">
              <a:avLst/>
            </a:prstGeom>
            <a:solidFill>
              <a:srgbClr val="9395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6" name="Рисунок 15">
              <a:extLst>
                <a:ext uri="{FF2B5EF4-FFF2-40B4-BE49-F238E27FC236}">
                  <a16:creationId xmlns:a16="http://schemas.microsoft.com/office/drawing/2014/main" id="{B45A741F-11D0-472C-B235-A09D0E478A3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24236" y="3708619"/>
              <a:ext cx="577797" cy="535346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B1AD56F2-FE26-49FA-8FD6-C0375A2BBE6A}"/>
                </a:ext>
              </a:extLst>
            </p:cNvPr>
            <p:cNvSpPr txBox="1"/>
            <p:nvPr/>
          </p:nvSpPr>
          <p:spPr>
            <a:xfrm>
              <a:off x="8114195" y="4191538"/>
              <a:ext cx="59787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dirty="0">
                  <a:solidFill>
                    <a:srgbClr val="026F57"/>
                  </a:solidFill>
                  <a:latin typeface="+mn-lt"/>
                </a:rPr>
                <a:t>ГБУ</a:t>
              </a:r>
            </a:p>
          </p:txBody>
        </p:sp>
      </p:grp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29C8F4A5-DA93-4429-8B1D-45FB5DB1587E}"/>
              </a:ext>
            </a:extLst>
          </p:cNvPr>
          <p:cNvGrpSpPr/>
          <p:nvPr/>
        </p:nvGrpSpPr>
        <p:grpSpPr>
          <a:xfrm>
            <a:off x="1159807" y="1384789"/>
            <a:ext cx="7303057" cy="861774"/>
            <a:chOff x="1159807" y="1384789"/>
            <a:chExt cx="7303057" cy="861774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CF9558A0-66DF-4703-8D81-C7B6B8E554D1}"/>
                </a:ext>
              </a:extLst>
            </p:cNvPr>
            <p:cNvSpPr txBox="1"/>
            <p:nvPr/>
          </p:nvSpPr>
          <p:spPr>
            <a:xfrm>
              <a:off x="1159807" y="1384789"/>
              <a:ext cx="5800693" cy="86177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/>
              <a:r>
                <a:rPr lang="ru-RU" sz="1600" dirty="0">
                  <a:solidFill>
                    <a:srgbClr val="000000"/>
                  </a:solidFill>
                  <a:latin typeface="+mn-lt"/>
                </a:rPr>
                <a:t>Кадастровая стоимость может быть пересмотрена не только в сторону </a:t>
              </a:r>
              <a:r>
                <a:rPr lang="ru-RU" b="1" dirty="0">
                  <a:solidFill>
                    <a:srgbClr val="026F57"/>
                  </a:solidFill>
                  <a:latin typeface="+mn-lt"/>
                </a:rPr>
                <a:t>понижения</a:t>
              </a:r>
              <a:r>
                <a:rPr lang="ru-RU" sz="1600" dirty="0">
                  <a:solidFill>
                    <a:srgbClr val="000000"/>
                  </a:solidFill>
                  <a:latin typeface="+mn-lt"/>
                </a:rPr>
                <a:t>, но и в сторону </a:t>
              </a:r>
              <a:r>
                <a:rPr lang="ru-RU" b="1" dirty="0">
                  <a:solidFill>
                    <a:srgbClr val="026F57"/>
                  </a:solidFill>
                  <a:latin typeface="+mn-lt"/>
                </a:rPr>
                <a:t>повышения</a:t>
              </a:r>
              <a:r>
                <a:rPr lang="ru-RU" sz="1600" dirty="0">
                  <a:solidFill>
                    <a:srgbClr val="000000"/>
                  </a:solidFill>
                  <a:latin typeface="+mn-lt"/>
                </a:rPr>
                <a:t>. </a:t>
              </a:r>
            </a:p>
            <a:p>
              <a:pPr algn="just"/>
              <a:r>
                <a:rPr lang="ru-RU" sz="1600" dirty="0">
                  <a:solidFill>
                    <a:srgbClr val="000000"/>
                  </a:solidFill>
                  <a:latin typeface="+mn-lt"/>
                </a:rPr>
                <a:t>Исключена ч. 16 ст. 21 Закона о кадастровой оценке.</a:t>
              </a:r>
            </a:p>
          </p:txBody>
        </p:sp>
        <p:pic>
          <p:nvPicPr>
            <p:cNvPr id="21" name="Рисунок 20">
              <a:extLst>
                <a:ext uri="{FF2B5EF4-FFF2-40B4-BE49-F238E27FC236}">
                  <a16:creationId xmlns:a16="http://schemas.microsoft.com/office/drawing/2014/main" id="{F3228CE4-5744-4902-8B1E-F920452F154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70759" y="1419330"/>
              <a:ext cx="1092105" cy="728070"/>
            </a:xfrm>
            <a:prstGeom prst="rect">
              <a:avLst/>
            </a:prstGeom>
          </p:spPr>
        </p:pic>
      </p:grpSp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6C1FEDCB-A9CA-43A4-848D-646239D25874}"/>
              </a:ext>
            </a:extLst>
          </p:cNvPr>
          <p:cNvGrpSpPr/>
          <p:nvPr/>
        </p:nvGrpSpPr>
        <p:grpSpPr>
          <a:xfrm>
            <a:off x="1159807" y="2507485"/>
            <a:ext cx="7283832" cy="873843"/>
            <a:chOff x="1159807" y="2507485"/>
            <a:chExt cx="7283832" cy="873843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D1C944C5-EC1D-4167-92DA-4361F75FE22C}"/>
                </a:ext>
              </a:extLst>
            </p:cNvPr>
            <p:cNvSpPr txBox="1"/>
            <p:nvPr/>
          </p:nvSpPr>
          <p:spPr>
            <a:xfrm>
              <a:off x="1159807" y="2519554"/>
              <a:ext cx="5729131" cy="86177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sz="1600" dirty="0">
                  <a:solidFill>
                    <a:srgbClr val="000000"/>
                  </a:solidFill>
                  <a:latin typeface="+mn-lt"/>
                </a:rPr>
                <a:t>Если ГБУ выявит ошибку, то оно </a:t>
              </a:r>
              <a:r>
                <a:rPr lang="ru-RU" b="1" dirty="0">
                  <a:solidFill>
                    <a:srgbClr val="026F57"/>
                  </a:solidFill>
                  <a:latin typeface="+mn-lt"/>
                </a:rPr>
                <a:t>обязано проверить</a:t>
              </a:r>
              <a:r>
                <a:rPr lang="ru-RU" sz="1600" dirty="0">
                  <a:solidFill>
                    <a:srgbClr val="000000"/>
                  </a:solidFill>
                  <a:latin typeface="+mn-lt"/>
                </a:rPr>
                <a:t>, допущена ли выявленная ошибка в отношении иных объектов недвижимости</a:t>
              </a:r>
            </a:p>
          </p:txBody>
        </p:sp>
        <p:pic>
          <p:nvPicPr>
            <p:cNvPr id="23" name="Рисунок 22">
              <a:extLst>
                <a:ext uri="{FF2B5EF4-FFF2-40B4-BE49-F238E27FC236}">
                  <a16:creationId xmlns:a16="http://schemas.microsoft.com/office/drawing/2014/main" id="{8AD64ECD-A678-438F-9481-74303D19FF6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95558" y="2507485"/>
              <a:ext cx="1048081" cy="748629"/>
            </a:xfrm>
            <a:prstGeom prst="rect">
              <a:avLst/>
            </a:prstGeom>
          </p:spPr>
        </p:pic>
      </p:grpSp>
      <p:sp>
        <p:nvSpPr>
          <p:cNvPr id="24" name="Блок-схема: узел 23">
            <a:extLst>
              <a:ext uri="{FF2B5EF4-FFF2-40B4-BE49-F238E27FC236}">
                <a16:creationId xmlns:a16="http://schemas.microsoft.com/office/drawing/2014/main" id="{AD2A1CCD-C6AE-4B12-9E2E-8EF722A66FF9}"/>
              </a:ext>
            </a:extLst>
          </p:cNvPr>
          <p:cNvSpPr/>
          <p:nvPr/>
        </p:nvSpPr>
        <p:spPr>
          <a:xfrm>
            <a:off x="390292" y="1566972"/>
            <a:ext cx="545887" cy="545887"/>
          </a:xfrm>
          <a:prstGeom prst="flowChartConnector">
            <a:avLst/>
          </a:prstGeom>
          <a:solidFill>
            <a:srgbClr val="026F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/>
              <a:t>1</a:t>
            </a:r>
            <a:endParaRPr lang="ru-RU" dirty="0"/>
          </a:p>
        </p:txBody>
      </p:sp>
      <p:sp>
        <p:nvSpPr>
          <p:cNvPr id="25" name="Блок-схема: узел 24">
            <a:extLst>
              <a:ext uri="{FF2B5EF4-FFF2-40B4-BE49-F238E27FC236}">
                <a16:creationId xmlns:a16="http://schemas.microsoft.com/office/drawing/2014/main" id="{EA7967CB-ACE9-4916-A78C-549D7485F275}"/>
              </a:ext>
            </a:extLst>
          </p:cNvPr>
          <p:cNvSpPr/>
          <p:nvPr/>
        </p:nvSpPr>
        <p:spPr>
          <a:xfrm>
            <a:off x="390292" y="2677497"/>
            <a:ext cx="545888" cy="545888"/>
          </a:xfrm>
          <a:prstGeom prst="flowChartConnector">
            <a:avLst/>
          </a:prstGeom>
          <a:solidFill>
            <a:srgbClr val="026F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/>
              <a:t>2</a:t>
            </a:r>
            <a:endParaRPr lang="ru-RU" dirty="0"/>
          </a:p>
        </p:txBody>
      </p:sp>
      <p:sp>
        <p:nvSpPr>
          <p:cNvPr id="26" name="Блок-схема: узел 25">
            <a:extLst>
              <a:ext uri="{FF2B5EF4-FFF2-40B4-BE49-F238E27FC236}">
                <a16:creationId xmlns:a16="http://schemas.microsoft.com/office/drawing/2014/main" id="{9D90E258-0E01-4483-AFEF-35FA0F64E537}"/>
              </a:ext>
            </a:extLst>
          </p:cNvPr>
          <p:cNvSpPr/>
          <p:nvPr/>
        </p:nvSpPr>
        <p:spPr>
          <a:xfrm>
            <a:off x="390290" y="3712550"/>
            <a:ext cx="545890" cy="545890"/>
          </a:xfrm>
          <a:prstGeom prst="flowChartConnector">
            <a:avLst/>
          </a:prstGeom>
          <a:solidFill>
            <a:srgbClr val="026F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/>
              <a:t>3</a:t>
            </a:r>
            <a:endParaRPr lang="ru-RU" dirty="0"/>
          </a:p>
        </p:txBody>
      </p:sp>
      <p:cxnSp>
        <p:nvCxnSpPr>
          <p:cNvPr id="27" name="Прямая соединительная линия 26">
            <a:extLst>
              <a:ext uri="{FF2B5EF4-FFF2-40B4-BE49-F238E27FC236}">
                <a16:creationId xmlns:a16="http://schemas.microsoft.com/office/drawing/2014/main" id="{EB38EDC8-2346-4DAF-AA5D-35EBBF0DB654}"/>
              </a:ext>
            </a:extLst>
          </p:cNvPr>
          <p:cNvCxnSpPr>
            <a:cxnSpLocks/>
            <a:stCxn id="24" idx="4"/>
            <a:endCxn id="25" idx="0"/>
          </p:cNvCxnSpPr>
          <p:nvPr/>
        </p:nvCxnSpPr>
        <p:spPr>
          <a:xfrm>
            <a:off x="663236" y="2112859"/>
            <a:ext cx="0" cy="564638"/>
          </a:xfrm>
          <a:prstGeom prst="line">
            <a:avLst/>
          </a:prstGeom>
          <a:ln w="28575">
            <a:solidFill>
              <a:srgbClr val="026F5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>
            <a:extLst>
              <a:ext uri="{FF2B5EF4-FFF2-40B4-BE49-F238E27FC236}">
                <a16:creationId xmlns:a16="http://schemas.microsoft.com/office/drawing/2014/main" id="{C84B9FD2-FB77-4596-A89E-6F633BBEB7F6}"/>
              </a:ext>
            </a:extLst>
          </p:cNvPr>
          <p:cNvCxnSpPr>
            <a:cxnSpLocks/>
            <a:stCxn id="25" idx="4"/>
            <a:endCxn id="26" idx="0"/>
          </p:cNvCxnSpPr>
          <p:nvPr/>
        </p:nvCxnSpPr>
        <p:spPr>
          <a:xfrm flipH="1">
            <a:off x="663235" y="3223385"/>
            <a:ext cx="1" cy="489165"/>
          </a:xfrm>
          <a:prstGeom prst="line">
            <a:avLst/>
          </a:prstGeom>
          <a:ln w="28575">
            <a:solidFill>
              <a:srgbClr val="026F5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5208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50"/>
                            </p:stCondLst>
                            <p:childTnLst>
                              <p:par>
                                <p:cTn id="1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25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308538"/>
            <a:ext cx="9144000" cy="383496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0" y="1826647"/>
            <a:ext cx="91440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216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6000" b="1" dirty="0">
                <a:solidFill>
                  <a:srgbClr val="1F8A70"/>
                </a:solidFill>
                <a:latin typeface="Calibri" panose="020F0502020204030204" pitchFamily="34" charset="0"/>
                <a:ea typeface="Roboto Medium" pitchFamily="2" charset="0"/>
                <a:cs typeface="Calibri" panose="020F0502020204030204" pitchFamily="34" charset="0"/>
              </a:rPr>
              <a:t>СПАСИБО 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216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6000" b="1" dirty="0">
                <a:solidFill>
                  <a:srgbClr val="1F8A70"/>
                </a:solidFill>
                <a:latin typeface="Calibri" panose="020F0502020204030204" pitchFamily="34" charset="0"/>
                <a:ea typeface="Roboto Medium" pitchFamily="2" charset="0"/>
                <a:cs typeface="Calibri" panose="020F0502020204030204" pitchFamily="34" charset="0"/>
              </a:rPr>
              <a:t>ЗА ВНИМАНИЕ ! </a:t>
            </a:r>
          </a:p>
        </p:txBody>
      </p:sp>
      <p:pic>
        <p:nvPicPr>
          <p:cNvPr id="11" name="Рисунок 10" descr="Тех паспорт3.jpg"/>
          <p:cNvPicPr>
            <a:picLocks noChangeAspect="1"/>
          </p:cNvPicPr>
          <p:nvPr/>
        </p:nvPicPr>
        <p:blipFill>
          <a:blip r:embed="rId2" cstate="print"/>
          <a:srcRect l="1673" t="3681" b="67860"/>
          <a:stretch>
            <a:fillRect/>
          </a:stretch>
        </p:blipFill>
        <p:spPr>
          <a:xfrm>
            <a:off x="0" y="0"/>
            <a:ext cx="9144000" cy="1487605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09AC4808-B7CF-45A0-8F51-2CBBF8C8FAA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769" y="-201160"/>
            <a:ext cx="5334462" cy="1889924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чальная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74296</TotalTime>
  <Words>624</Words>
  <Application>Microsoft Office PowerPoint</Application>
  <PresentationFormat>Экран (16:9)</PresentationFormat>
  <Paragraphs>104</Paragraphs>
  <Slides>9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8" baseType="lpstr">
      <vt:lpstr>Bookman Old Style</vt:lpstr>
      <vt:lpstr>Arial</vt:lpstr>
      <vt:lpstr>Wingdings</vt:lpstr>
      <vt:lpstr>Gill Sans MT</vt:lpstr>
      <vt:lpstr>Cambria</vt:lpstr>
      <vt:lpstr>Calibri</vt:lpstr>
      <vt:lpstr>Roboto Medium</vt:lpstr>
      <vt:lpstr>Wingdings 3</vt:lpstr>
      <vt:lpstr>Начальная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Министерство экономического развития Российской Федерации Расширенное совещание по вопросам государственной кадастровой оценки Реализация государственного контракта от 29</dc:title>
  <dc:creator>Тамара</dc:creator>
  <cp:lastModifiedBy>Ярыш Сергей Сергеевич</cp:lastModifiedBy>
  <cp:revision>2974</cp:revision>
  <dcterms:modified xsi:type="dcterms:W3CDTF">2021-01-25T06:45:53Z</dcterms:modified>
</cp:coreProperties>
</file>