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5"/>
  </p:handoutMasterIdLst>
  <p:sldIdLst>
    <p:sldId id="256" r:id="rId2"/>
    <p:sldId id="257" r:id="rId3"/>
    <p:sldId id="272" r:id="rId4"/>
    <p:sldId id="263" r:id="rId5"/>
    <p:sldId id="269" r:id="rId6"/>
    <p:sldId id="270" r:id="rId7"/>
    <p:sldId id="271" r:id="rId8"/>
    <p:sldId id="273" r:id="rId9"/>
    <p:sldId id="274" r:id="rId10"/>
    <p:sldId id="277" r:id="rId11"/>
    <p:sldId id="275" r:id="rId12"/>
    <p:sldId id="276" r:id="rId13"/>
    <p:sldId id="278" r:id="rId14"/>
    <p:sldId id="283" r:id="rId15"/>
    <p:sldId id="279" r:id="rId16"/>
    <p:sldId id="280" r:id="rId17"/>
    <p:sldId id="281" r:id="rId18"/>
    <p:sldId id="282" r:id="rId19"/>
    <p:sldId id="287" r:id="rId20"/>
    <p:sldId id="284" r:id="rId21"/>
    <p:sldId id="285" r:id="rId22"/>
    <p:sldId id="286" r:id="rId23"/>
    <p:sldId id="290" r:id="rId24"/>
    <p:sldId id="291" r:id="rId25"/>
    <p:sldId id="294" r:id="rId26"/>
    <p:sldId id="292" r:id="rId27"/>
    <p:sldId id="293" r:id="rId28"/>
    <p:sldId id="288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7" r:id="rId39"/>
    <p:sldId id="304" r:id="rId40"/>
    <p:sldId id="306" r:id="rId41"/>
    <p:sldId id="289" r:id="rId42"/>
    <p:sldId id="308" r:id="rId43"/>
    <p:sldId id="309" r:id="rId44"/>
    <p:sldId id="305" r:id="rId45"/>
    <p:sldId id="310" r:id="rId46"/>
    <p:sldId id="311" r:id="rId47"/>
    <p:sldId id="312" r:id="rId48"/>
    <p:sldId id="313" r:id="rId49"/>
    <p:sldId id="264" r:id="rId50"/>
    <p:sldId id="314" r:id="rId51"/>
    <p:sldId id="315" r:id="rId52"/>
    <p:sldId id="316" r:id="rId53"/>
    <p:sldId id="266" r:id="rId54"/>
    <p:sldId id="267" r:id="rId55"/>
    <p:sldId id="265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268" r:id="rId64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256"/>
    <a:srgbClr val="008080"/>
    <a:srgbClr val="003300"/>
    <a:srgbClr val="004364"/>
    <a:srgbClr val="00CDC8"/>
    <a:srgbClr val="333300"/>
    <a:srgbClr val="CCFFFF"/>
    <a:srgbClr val="FAFAFA"/>
    <a:srgbClr val="09DBF7"/>
    <a:srgbClr val="C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37"/>
          <c:dPt>
            <c:idx val="0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0.15042245686802505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115626486286527E-2"/>
                  <c:y val="-5.37796006696934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903583936904687E-2"/>
                  <c:y val="-2.777136370223660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18120805369127E-2"/>
                  <c:y val="-0.1730900211289744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Лист1!$D$5:$D$8</c:f>
              <c:strCache>
                <c:ptCount val="4"/>
                <c:pt idx="0">
                  <c:v>Цифровой QR пешеходный</c:v>
                </c:pt>
                <c:pt idx="1">
                  <c:v>Цифровой QR автомобильный</c:v>
                </c:pt>
                <c:pt idx="2">
                  <c:v>Бумажный пешеходный </c:v>
                </c:pt>
                <c:pt idx="3">
                  <c:v>Бумажный автомобильный</c:v>
                </c:pt>
              </c:strCache>
            </c:strRef>
          </c:cat>
          <c:val>
            <c:numRef>
              <c:f>Лист1!$E$5:$E$8</c:f>
              <c:numCache>
                <c:formatCode>General</c:formatCode>
                <c:ptCount val="4"/>
                <c:pt idx="0">
                  <c:v>5533</c:v>
                </c:pt>
                <c:pt idx="1">
                  <c:v>12338</c:v>
                </c:pt>
                <c:pt idx="2">
                  <c:v>39120</c:v>
                </c:pt>
                <c:pt idx="3">
                  <c:v>32411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300731947610181E-2"/>
          <c:y val="3.049404663417004E-2"/>
          <c:w val="0.84455397961229062"/>
          <c:h val="0.810133211627776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Ряды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5.79</c:v>
                </c:pt>
                <c:pt idx="1">
                  <c:v>5</c:v>
                </c:pt>
                <c:pt idx="2">
                  <c:v>4.2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5303688"/>
        <c:axId val="615304472"/>
      </c:barChart>
      <c:catAx>
        <c:axId val="615303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5304472"/>
        <c:crosses val="autoZero"/>
        <c:auto val="1"/>
        <c:lblAlgn val="ctr"/>
        <c:lblOffset val="100"/>
        <c:noMultiLvlLbl val="0"/>
      </c:catAx>
      <c:valAx>
        <c:axId val="615304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5303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0C38E-2769-45E8-B9AA-97051A9F9591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B7E6CB01-FFC1-4472-A12B-4C2A66B99AAA}">
      <dgm:prSet phldrT="[Текст]" custT="1"/>
      <dgm:spPr>
        <a:xfrm>
          <a:off x="10533" y="0"/>
          <a:ext cx="2180348" cy="4231640"/>
        </a:xfr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регистрации заявления, наложения резолюции и передачи заявления специалисту  </a:t>
          </a:r>
        </a:p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 2-х </a:t>
          </a:r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дней</a:t>
          </a:r>
        </a:p>
      </dgm:t>
    </dgm:pt>
    <dgm:pt modelId="{ADA5E40B-4FFB-434A-A614-4E537FBF1618}" type="parTrans" cxnId="{1394B5D7-B3BC-4ADA-A9F2-5DCFFCC29BD8}">
      <dgm:prSet/>
      <dgm:spPr/>
      <dgm:t>
        <a:bodyPr/>
        <a:lstStyle/>
        <a:p>
          <a:endParaRPr lang="ru-RU"/>
        </a:p>
      </dgm:t>
    </dgm:pt>
    <dgm:pt modelId="{E3BCD721-4B94-4435-A312-B084CCCC1FCD}" type="sibTrans" cxnId="{1394B5D7-B3BC-4ADA-A9F2-5DCFFCC29BD8}">
      <dgm:prSet/>
      <dgm:spPr>
        <a:xfrm>
          <a:off x="2408916" y="1845456"/>
          <a:ext cx="462233" cy="540726"/>
        </a:xfrm>
        <a:solidFill>
          <a:srgbClr val="A50E82">
            <a:hueOff val="0"/>
            <a:satOff val="0"/>
            <a:lumOff val="0"/>
            <a:alphaOff val="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D48EE78D-FEF6-4487-87BF-F868E2662E5A}">
      <dgm:prSet phldrT="[Текст]" custT="1"/>
      <dgm:spPr>
        <a:xfrm>
          <a:off x="3063021" y="0"/>
          <a:ext cx="2180348" cy="4231640"/>
        </a:xfr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рассмотрения </a:t>
          </a:r>
          <a:r>
            <a:rPr lang="ru-RU" sz="11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подготовки </a:t>
          </a:r>
          <a:r>
            <a:rPr lang="ru-RU" sz="11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ответа на </a:t>
          </a:r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заявление 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 16-и </a:t>
          </a:r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дней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 smtClean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6A17812C-D497-406B-8278-79BD97AFA597}" type="parTrans" cxnId="{07B8B6A7-7298-472C-9781-0FE2739C94F8}">
      <dgm:prSet/>
      <dgm:spPr/>
      <dgm:t>
        <a:bodyPr/>
        <a:lstStyle/>
        <a:p>
          <a:endParaRPr lang="ru-RU"/>
        </a:p>
      </dgm:t>
    </dgm:pt>
    <dgm:pt modelId="{073ACF1C-5933-49BC-8BC7-C174504773C1}" type="sibTrans" cxnId="{07B8B6A7-7298-472C-9781-0FE2739C94F8}">
      <dgm:prSet/>
      <dgm:spPr>
        <a:xfrm>
          <a:off x="5461405" y="1845456"/>
          <a:ext cx="462233" cy="540726"/>
        </a:xfrm>
        <a:solidFill>
          <a:srgbClr val="14967C">
            <a:hueOff val="0"/>
            <a:satOff val="0"/>
            <a:lumOff val="0"/>
            <a:alphaOff val="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C23456C1-749B-4205-B457-F66695F43530}">
      <dgm:prSet phldrT="[Текст]" custT="1"/>
      <dgm:spPr>
        <a:xfrm>
          <a:off x="6115509" y="0"/>
          <a:ext cx="2180348" cy="4231640"/>
        </a:xfr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выдачи</a:t>
          </a:r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ответа до 2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-х</a:t>
          </a:r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рабочих дней</a:t>
          </a:r>
        </a:p>
      </dgm:t>
    </dgm:pt>
    <dgm:pt modelId="{B8CA1C11-BD0C-4048-A296-8423E4CF6089}" type="parTrans" cxnId="{DB37A57F-635C-4C64-86D5-5F4963E88F6D}">
      <dgm:prSet/>
      <dgm:spPr/>
      <dgm:t>
        <a:bodyPr/>
        <a:lstStyle/>
        <a:p>
          <a:endParaRPr lang="ru-RU"/>
        </a:p>
      </dgm:t>
    </dgm:pt>
    <dgm:pt modelId="{CE7ECEA4-202D-4A78-8B7E-B7485475F201}" type="sibTrans" cxnId="{DB37A57F-635C-4C64-86D5-5F4963E88F6D}">
      <dgm:prSet/>
      <dgm:spPr>
        <a:xfrm>
          <a:off x="8513893" y="1845456"/>
          <a:ext cx="462233" cy="540726"/>
        </a:xfrm>
        <a:solidFill>
          <a:srgbClr val="6A9E1F">
            <a:hueOff val="0"/>
            <a:satOff val="0"/>
            <a:lumOff val="0"/>
            <a:alphaOff val="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5466D3CE-3A06-4FE8-AC94-C69C4ADF0B88}">
      <dgm:prSet phldrT="[Текст]" custT="1"/>
      <dgm:spPr>
        <a:xfrm>
          <a:off x="9167998" y="0"/>
          <a:ext cx="2180348" cy="4231640"/>
        </a:xfrm>
        <a:solidFill>
          <a:srgbClr val="E87D37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предоставления муниципальной услуги 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 30 до 20 календарных дней</a:t>
          </a:r>
          <a:r>
            <a:rPr lang="ru-RU" sz="11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(на 33,4% быстрее)</a:t>
          </a:r>
          <a:endParaRPr lang="ru-RU" sz="1100" dirty="0" smtClean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2C358702-7B8E-4B1E-85DF-2C250B2999FC}" type="parTrans" cxnId="{3475C607-A0B7-46A1-AA69-77DD6B9A9F7C}">
      <dgm:prSet/>
      <dgm:spPr/>
      <dgm:t>
        <a:bodyPr/>
        <a:lstStyle/>
        <a:p>
          <a:endParaRPr lang="ru-RU"/>
        </a:p>
      </dgm:t>
    </dgm:pt>
    <dgm:pt modelId="{63F524AE-CE1F-4F5B-8D37-D4BEF7CE4D6D}" type="sibTrans" cxnId="{3475C607-A0B7-46A1-AA69-77DD6B9A9F7C}">
      <dgm:prSet/>
      <dgm:spPr/>
      <dgm:t>
        <a:bodyPr/>
        <a:lstStyle/>
        <a:p>
          <a:endParaRPr lang="ru-RU"/>
        </a:p>
      </dgm:t>
    </dgm:pt>
    <dgm:pt modelId="{EEB69292-21EF-4FC4-835D-9420829B0CEB}" type="pres">
      <dgm:prSet presAssocID="{72D0C38E-2769-45E8-B9AA-97051A9F9591}" presName="Name0" presStyleCnt="0">
        <dgm:presLayoutVars>
          <dgm:dir/>
          <dgm:resizeHandles val="exact"/>
        </dgm:presLayoutVars>
      </dgm:prSet>
      <dgm:spPr/>
    </dgm:pt>
    <dgm:pt modelId="{3A11350B-F42D-475C-8357-162D80CF1271}" type="pres">
      <dgm:prSet presAssocID="{B7E6CB01-FFC1-4472-A12B-4C2A66B99AAA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BD6E361-4DED-4BEB-A1E6-15A4EA67039B}" type="pres">
      <dgm:prSet presAssocID="{E3BCD721-4B94-4435-A312-B084CCCC1FCD}" presName="sibTrans" presStyleLbl="sibTrans2D1" presStyleIdx="0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8EE38970-076C-4691-82D1-6718E4753699}" type="pres">
      <dgm:prSet presAssocID="{E3BCD721-4B94-4435-A312-B084CCCC1FC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8DA8B11-E90F-4E5C-B996-36CA89E4C881}" type="pres">
      <dgm:prSet presAssocID="{D48EE78D-FEF6-4487-87BF-F868E2662E5A}" presName="node" presStyleLbl="node1" presStyleIdx="1" presStyleCnt="4" custScaleX="111427" custLinFactNeighborX="-1456" custLinFactNeighborY="-2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F369E02-9091-4B05-B40A-22A1ADA20923}" type="pres">
      <dgm:prSet presAssocID="{073ACF1C-5933-49BC-8BC7-C174504773C1}" presName="sibTrans" presStyleLbl="sibTrans2D1" presStyleIdx="1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E21CA734-B9D6-49C6-9182-6186248A3228}" type="pres">
      <dgm:prSet presAssocID="{073ACF1C-5933-49BC-8BC7-C174504773C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3DB977F-B9B3-49CB-B38A-1ACB5615F610}" type="pres">
      <dgm:prSet presAssocID="{C23456C1-749B-4205-B457-F66695F43530}" presName="node" presStyleLbl="node1" presStyleIdx="2" presStyleCnt="4" custScaleX="1057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45B4F25-D171-454B-8B85-CC7C2FBF49D6}" type="pres">
      <dgm:prSet presAssocID="{CE7ECEA4-202D-4A78-8B7E-B7485475F201}" presName="sibTrans" presStyleLbl="sibTrans2D1" presStyleIdx="2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9D254AFA-DA11-45EB-9FA6-ED3F769466B7}" type="pres">
      <dgm:prSet presAssocID="{CE7ECEA4-202D-4A78-8B7E-B7485475F20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BDB90C05-6036-4ADE-A6AE-0E0318614D05}" type="pres">
      <dgm:prSet presAssocID="{5466D3CE-3A06-4FE8-AC94-C69C4ADF0B88}" presName="node" presStyleLbl="node1" presStyleIdx="3" presStyleCnt="4" custScaleX="10889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408169D1-5EAB-4052-AF60-50D4FA97E1D2}" type="presOf" srcId="{E3BCD721-4B94-4435-A312-B084CCCC1FCD}" destId="{1BD6E361-4DED-4BEB-A1E6-15A4EA67039B}" srcOrd="0" destOrd="0" presId="urn:microsoft.com/office/officeart/2005/8/layout/process1"/>
    <dgm:cxn modelId="{14D5D5FF-0C49-4CB9-A95B-30E17B1C85E0}" type="presOf" srcId="{CE7ECEA4-202D-4A78-8B7E-B7485475F201}" destId="{845B4F25-D171-454B-8B85-CC7C2FBF49D6}" srcOrd="0" destOrd="0" presId="urn:microsoft.com/office/officeart/2005/8/layout/process1"/>
    <dgm:cxn modelId="{3475C607-A0B7-46A1-AA69-77DD6B9A9F7C}" srcId="{72D0C38E-2769-45E8-B9AA-97051A9F9591}" destId="{5466D3CE-3A06-4FE8-AC94-C69C4ADF0B88}" srcOrd="3" destOrd="0" parTransId="{2C358702-7B8E-4B1E-85DF-2C250B2999FC}" sibTransId="{63F524AE-CE1F-4F5B-8D37-D4BEF7CE4D6D}"/>
    <dgm:cxn modelId="{A0652562-F705-4F9D-82F3-0E2A1BF351C9}" type="presOf" srcId="{B7E6CB01-FFC1-4472-A12B-4C2A66B99AAA}" destId="{3A11350B-F42D-475C-8357-162D80CF1271}" srcOrd="0" destOrd="0" presId="urn:microsoft.com/office/officeart/2005/8/layout/process1"/>
    <dgm:cxn modelId="{341DA479-3D96-4F2A-8875-CA3F8EEDA45C}" type="presOf" srcId="{C23456C1-749B-4205-B457-F66695F43530}" destId="{B3DB977F-B9B3-49CB-B38A-1ACB5615F610}" srcOrd="0" destOrd="0" presId="urn:microsoft.com/office/officeart/2005/8/layout/process1"/>
    <dgm:cxn modelId="{8D289115-FE58-4827-8070-B9C7726E7976}" type="presOf" srcId="{72D0C38E-2769-45E8-B9AA-97051A9F9591}" destId="{EEB69292-21EF-4FC4-835D-9420829B0CEB}" srcOrd="0" destOrd="0" presId="urn:microsoft.com/office/officeart/2005/8/layout/process1"/>
    <dgm:cxn modelId="{07B8B6A7-7298-472C-9781-0FE2739C94F8}" srcId="{72D0C38E-2769-45E8-B9AA-97051A9F9591}" destId="{D48EE78D-FEF6-4487-87BF-F868E2662E5A}" srcOrd="1" destOrd="0" parTransId="{6A17812C-D497-406B-8278-79BD97AFA597}" sibTransId="{073ACF1C-5933-49BC-8BC7-C174504773C1}"/>
    <dgm:cxn modelId="{E1560087-EB4B-490C-AB92-613F0F0E05F4}" type="presOf" srcId="{073ACF1C-5933-49BC-8BC7-C174504773C1}" destId="{CF369E02-9091-4B05-B40A-22A1ADA20923}" srcOrd="0" destOrd="0" presId="urn:microsoft.com/office/officeart/2005/8/layout/process1"/>
    <dgm:cxn modelId="{1A32F5D7-FA79-445D-9CCB-D5AB763B4534}" type="presOf" srcId="{D48EE78D-FEF6-4487-87BF-F868E2662E5A}" destId="{D8DA8B11-E90F-4E5C-B996-36CA89E4C881}" srcOrd="0" destOrd="0" presId="urn:microsoft.com/office/officeart/2005/8/layout/process1"/>
    <dgm:cxn modelId="{0008A695-CB5D-4531-A61D-88A40BF09C2B}" type="presOf" srcId="{E3BCD721-4B94-4435-A312-B084CCCC1FCD}" destId="{8EE38970-076C-4691-82D1-6718E4753699}" srcOrd="1" destOrd="0" presId="urn:microsoft.com/office/officeart/2005/8/layout/process1"/>
    <dgm:cxn modelId="{79A28028-0850-46AB-A2E5-3DCD496F09D6}" type="presOf" srcId="{073ACF1C-5933-49BC-8BC7-C174504773C1}" destId="{E21CA734-B9D6-49C6-9182-6186248A3228}" srcOrd="1" destOrd="0" presId="urn:microsoft.com/office/officeart/2005/8/layout/process1"/>
    <dgm:cxn modelId="{DB37A57F-635C-4C64-86D5-5F4963E88F6D}" srcId="{72D0C38E-2769-45E8-B9AA-97051A9F9591}" destId="{C23456C1-749B-4205-B457-F66695F43530}" srcOrd="2" destOrd="0" parTransId="{B8CA1C11-BD0C-4048-A296-8423E4CF6089}" sibTransId="{CE7ECEA4-202D-4A78-8B7E-B7485475F201}"/>
    <dgm:cxn modelId="{12BE79D7-C446-474C-84FB-3B4FE4DAA5E9}" type="presOf" srcId="{5466D3CE-3A06-4FE8-AC94-C69C4ADF0B88}" destId="{BDB90C05-6036-4ADE-A6AE-0E0318614D05}" srcOrd="0" destOrd="0" presId="urn:microsoft.com/office/officeart/2005/8/layout/process1"/>
    <dgm:cxn modelId="{1394B5D7-B3BC-4ADA-A9F2-5DCFFCC29BD8}" srcId="{72D0C38E-2769-45E8-B9AA-97051A9F9591}" destId="{B7E6CB01-FFC1-4472-A12B-4C2A66B99AAA}" srcOrd="0" destOrd="0" parTransId="{ADA5E40B-4FFB-434A-A614-4E537FBF1618}" sibTransId="{E3BCD721-4B94-4435-A312-B084CCCC1FCD}"/>
    <dgm:cxn modelId="{F45C39EA-E71A-48DF-865E-77CA90AECAB4}" type="presOf" srcId="{CE7ECEA4-202D-4A78-8B7E-B7485475F201}" destId="{9D254AFA-DA11-45EB-9FA6-ED3F769466B7}" srcOrd="1" destOrd="0" presId="urn:microsoft.com/office/officeart/2005/8/layout/process1"/>
    <dgm:cxn modelId="{820DC104-0D93-429B-8EF8-56CCDA785F1D}" type="presParOf" srcId="{EEB69292-21EF-4FC4-835D-9420829B0CEB}" destId="{3A11350B-F42D-475C-8357-162D80CF1271}" srcOrd="0" destOrd="0" presId="urn:microsoft.com/office/officeart/2005/8/layout/process1"/>
    <dgm:cxn modelId="{D5E5951C-4EF7-4842-91AA-0CEF499501F7}" type="presParOf" srcId="{EEB69292-21EF-4FC4-835D-9420829B0CEB}" destId="{1BD6E361-4DED-4BEB-A1E6-15A4EA67039B}" srcOrd="1" destOrd="0" presId="urn:microsoft.com/office/officeart/2005/8/layout/process1"/>
    <dgm:cxn modelId="{2F390EFC-3F7F-4A72-89BD-3D105420958F}" type="presParOf" srcId="{1BD6E361-4DED-4BEB-A1E6-15A4EA67039B}" destId="{8EE38970-076C-4691-82D1-6718E4753699}" srcOrd="0" destOrd="0" presId="urn:microsoft.com/office/officeart/2005/8/layout/process1"/>
    <dgm:cxn modelId="{5ABEFEFE-C4AB-4203-A385-CA80BF73C7E4}" type="presParOf" srcId="{EEB69292-21EF-4FC4-835D-9420829B0CEB}" destId="{D8DA8B11-E90F-4E5C-B996-36CA89E4C881}" srcOrd="2" destOrd="0" presId="urn:microsoft.com/office/officeart/2005/8/layout/process1"/>
    <dgm:cxn modelId="{F6F7515C-5106-47AD-AAA6-FED5E84F3ACB}" type="presParOf" srcId="{EEB69292-21EF-4FC4-835D-9420829B0CEB}" destId="{CF369E02-9091-4B05-B40A-22A1ADA20923}" srcOrd="3" destOrd="0" presId="urn:microsoft.com/office/officeart/2005/8/layout/process1"/>
    <dgm:cxn modelId="{5016F376-90F4-4039-A423-EC4CB6562620}" type="presParOf" srcId="{CF369E02-9091-4B05-B40A-22A1ADA20923}" destId="{E21CA734-B9D6-49C6-9182-6186248A3228}" srcOrd="0" destOrd="0" presId="urn:microsoft.com/office/officeart/2005/8/layout/process1"/>
    <dgm:cxn modelId="{E38112B6-E2E3-4CF4-8CA2-EAA47936EA92}" type="presParOf" srcId="{EEB69292-21EF-4FC4-835D-9420829B0CEB}" destId="{B3DB977F-B9B3-49CB-B38A-1ACB5615F610}" srcOrd="4" destOrd="0" presId="urn:microsoft.com/office/officeart/2005/8/layout/process1"/>
    <dgm:cxn modelId="{548627AF-33FA-4FAC-8374-FF7159000EAD}" type="presParOf" srcId="{EEB69292-21EF-4FC4-835D-9420829B0CEB}" destId="{845B4F25-D171-454B-8B85-CC7C2FBF49D6}" srcOrd="5" destOrd="0" presId="urn:microsoft.com/office/officeart/2005/8/layout/process1"/>
    <dgm:cxn modelId="{39C1D3F9-1766-4B14-A2FD-962B1F985A13}" type="presParOf" srcId="{845B4F25-D171-454B-8B85-CC7C2FBF49D6}" destId="{9D254AFA-DA11-45EB-9FA6-ED3F769466B7}" srcOrd="0" destOrd="0" presId="urn:microsoft.com/office/officeart/2005/8/layout/process1"/>
    <dgm:cxn modelId="{157341CA-C212-403B-AEF4-5912AE8466AE}" type="presParOf" srcId="{EEB69292-21EF-4FC4-835D-9420829B0CEB}" destId="{BDB90C05-6036-4ADE-A6AE-0E0318614D0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578E9-A27C-4140-B3B6-72AFBBC9775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55F61-3B14-4BBB-849A-815EB5C34884}" type="pres">
      <dgm:prSet presAssocID="{6D7578E9-A27C-4140-B3B6-72AFBBC9775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0EDA5B4-CB7A-4A8C-8F16-1A1751AB1FF1}" type="presOf" srcId="{6D7578E9-A27C-4140-B3B6-72AFBBC9775B}" destId="{F8655F61-3B14-4BBB-849A-815EB5C3488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D0C38E-2769-45E8-B9AA-97051A9F9591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B7E6CB01-FFC1-4472-A12B-4C2A66B99AAA}">
      <dgm:prSet phldrT="[Текст]" custT="1"/>
      <dgm:spPr>
        <a:xfrm>
          <a:off x="10533" y="0"/>
          <a:ext cx="2180348" cy="4231640"/>
        </a:xfr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регистрации заявления, наложения резолюции и передачи заявления специалисту  </a:t>
          </a:r>
        </a:p>
        <a:p>
          <a:pPr mar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 1 рабочего дня</a:t>
          </a:r>
          <a:endParaRPr lang="ru-RU" sz="1000" dirty="0">
            <a:solidFill>
              <a:schemeClr val="bg1"/>
            </a:solidFill>
            <a:latin typeface="Century Gothic" panose="020B0502020202020204"/>
            <a:ea typeface="+mn-ea"/>
            <a:cs typeface="+mn-cs"/>
          </a:endParaRPr>
        </a:p>
      </dgm:t>
    </dgm:pt>
    <dgm:pt modelId="{ADA5E40B-4FFB-434A-A614-4E537FBF1618}" type="parTrans" cxnId="{1394B5D7-B3BC-4ADA-A9F2-5DCFFCC29BD8}">
      <dgm:prSet/>
      <dgm:spPr/>
      <dgm:t>
        <a:bodyPr/>
        <a:lstStyle/>
        <a:p>
          <a:endParaRPr lang="ru-RU"/>
        </a:p>
      </dgm:t>
    </dgm:pt>
    <dgm:pt modelId="{E3BCD721-4B94-4435-A312-B084CCCC1FCD}" type="sibTrans" cxnId="{1394B5D7-B3BC-4ADA-A9F2-5DCFFCC29BD8}">
      <dgm:prSet/>
      <dgm:spPr>
        <a:xfrm>
          <a:off x="2408916" y="1845456"/>
          <a:ext cx="462233" cy="540726"/>
        </a:xfrm>
        <a:solidFill>
          <a:srgbClr val="A50E82">
            <a:hueOff val="0"/>
            <a:satOff val="0"/>
            <a:lumOff val="0"/>
            <a:alphaOff val="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D48EE78D-FEF6-4487-87BF-F868E2662E5A}">
      <dgm:prSet phldrT="[Текст]" custT="1"/>
      <dgm:spPr>
        <a:xfrm>
          <a:off x="3063021" y="0"/>
          <a:ext cx="2180348" cy="4231640"/>
        </a:xfr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рассмотрения заявления до </a:t>
          </a:r>
        </a:p>
        <a:p>
          <a:r>
            <a: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3-х рабочих дней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 smtClean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6A17812C-D497-406B-8278-79BD97AFA597}" type="parTrans" cxnId="{07B8B6A7-7298-472C-9781-0FE2739C94F8}">
      <dgm:prSet/>
      <dgm:spPr/>
      <dgm:t>
        <a:bodyPr/>
        <a:lstStyle/>
        <a:p>
          <a:endParaRPr lang="ru-RU"/>
        </a:p>
      </dgm:t>
    </dgm:pt>
    <dgm:pt modelId="{073ACF1C-5933-49BC-8BC7-C174504773C1}" type="sibTrans" cxnId="{07B8B6A7-7298-472C-9781-0FE2739C94F8}">
      <dgm:prSet/>
      <dgm:spPr>
        <a:xfrm>
          <a:off x="5461405" y="1845456"/>
          <a:ext cx="462233" cy="540726"/>
        </a:xfrm>
        <a:solidFill>
          <a:srgbClr val="14967C">
            <a:hueOff val="0"/>
            <a:satOff val="0"/>
            <a:lumOff val="0"/>
            <a:alphaOff val="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C23456C1-749B-4205-B457-F66695F43530}">
      <dgm:prSet phldrT="[Текст]" custT="1"/>
      <dgm:spPr>
        <a:xfrm>
          <a:off x="6115509" y="0"/>
          <a:ext cx="2180348" cy="4231640"/>
        </a:xfr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8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подготовки и выдачи ответа до 1 рабочего дня</a:t>
          </a:r>
        </a:p>
        <a:p>
          <a:pPr marL="0" marR="0" indent="0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8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B8CA1C11-BD0C-4048-A296-8423E4CF6089}" type="parTrans" cxnId="{DB37A57F-635C-4C64-86D5-5F4963E88F6D}">
      <dgm:prSet/>
      <dgm:spPr/>
      <dgm:t>
        <a:bodyPr/>
        <a:lstStyle/>
        <a:p>
          <a:endParaRPr lang="ru-RU"/>
        </a:p>
      </dgm:t>
    </dgm:pt>
    <dgm:pt modelId="{CE7ECEA4-202D-4A78-8B7E-B7485475F201}" type="sibTrans" cxnId="{DB37A57F-635C-4C64-86D5-5F4963E88F6D}">
      <dgm:prSet/>
      <dgm:spPr>
        <a:xfrm>
          <a:off x="8513893" y="1845456"/>
          <a:ext cx="462233" cy="540726"/>
        </a:xfrm>
        <a:solidFill>
          <a:srgbClr val="6A9E1F">
            <a:hueOff val="0"/>
            <a:satOff val="0"/>
            <a:lumOff val="0"/>
            <a:alphaOff val="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5466D3CE-3A06-4FE8-AC94-C69C4ADF0B88}">
      <dgm:prSet phldrT="[Текст]" custT="1"/>
      <dgm:spPr>
        <a:xfrm>
          <a:off x="9167998" y="0"/>
          <a:ext cx="2180348" cy="4231640"/>
        </a:xfrm>
        <a:solidFill>
          <a:srgbClr val="E87D37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8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endParaRPr lang="ru-RU" sz="1800" dirty="0" smtClean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Сокращение сроков предоставления муниципальной услуги с 7 до 5 дней (на 28, быстрее)</a:t>
          </a:r>
        </a:p>
        <a:p>
          <a:r>
            <a:rPr lang="ru-RU" sz="10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5 %</a:t>
          </a:r>
        </a:p>
        <a:p>
          <a:pPr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 smtClean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2C358702-7B8E-4B1E-85DF-2C250B2999FC}" type="parTrans" cxnId="{3475C607-A0B7-46A1-AA69-77DD6B9A9F7C}">
      <dgm:prSet/>
      <dgm:spPr/>
      <dgm:t>
        <a:bodyPr/>
        <a:lstStyle/>
        <a:p>
          <a:endParaRPr lang="ru-RU"/>
        </a:p>
      </dgm:t>
    </dgm:pt>
    <dgm:pt modelId="{63F524AE-CE1F-4F5B-8D37-D4BEF7CE4D6D}" type="sibTrans" cxnId="{3475C607-A0B7-46A1-AA69-77DD6B9A9F7C}">
      <dgm:prSet/>
      <dgm:spPr/>
      <dgm:t>
        <a:bodyPr/>
        <a:lstStyle/>
        <a:p>
          <a:endParaRPr lang="ru-RU"/>
        </a:p>
      </dgm:t>
    </dgm:pt>
    <dgm:pt modelId="{EEB69292-21EF-4FC4-835D-9420829B0CEB}" type="pres">
      <dgm:prSet presAssocID="{72D0C38E-2769-45E8-B9AA-97051A9F9591}" presName="Name0" presStyleCnt="0">
        <dgm:presLayoutVars>
          <dgm:dir/>
          <dgm:resizeHandles val="exact"/>
        </dgm:presLayoutVars>
      </dgm:prSet>
      <dgm:spPr/>
    </dgm:pt>
    <dgm:pt modelId="{3A11350B-F42D-475C-8357-162D80CF1271}" type="pres">
      <dgm:prSet presAssocID="{B7E6CB01-FFC1-4472-A12B-4C2A66B99AAA}" presName="node" presStyleLbl="node1" presStyleIdx="0" presStyleCnt="4" custScaleX="142725" custScaleY="8615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BD6E361-4DED-4BEB-A1E6-15A4EA67039B}" type="pres">
      <dgm:prSet presAssocID="{E3BCD721-4B94-4435-A312-B084CCCC1FCD}" presName="sibTrans" presStyleLbl="sibTrans2D1" presStyleIdx="0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8EE38970-076C-4691-82D1-6718E4753699}" type="pres">
      <dgm:prSet presAssocID="{E3BCD721-4B94-4435-A312-B084CCCC1FC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8DA8B11-E90F-4E5C-B996-36CA89E4C881}" type="pres">
      <dgm:prSet presAssocID="{D48EE78D-FEF6-4487-87BF-F868E2662E5A}" presName="node" presStyleLbl="node1" presStyleIdx="1" presStyleCnt="4" custScaleY="86520" custLinFactNeighborX="-3605" custLinFactNeighborY="12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F369E02-9091-4B05-B40A-22A1ADA20923}" type="pres">
      <dgm:prSet presAssocID="{073ACF1C-5933-49BC-8BC7-C174504773C1}" presName="sibTrans" presStyleLbl="sibTrans2D1" presStyleIdx="1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E21CA734-B9D6-49C6-9182-6186248A3228}" type="pres">
      <dgm:prSet presAssocID="{073ACF1C-5933-49BC-8BC7-C174504773C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3DB977F-B9B3-49CB-B38A-1ACB5615F610}" type="pres">
      <dgm:prSet presAssocID="{C23456C1-749B-4205-B457-F66695F43530}" presName="node" presStyleLbl="node1" presStyleIdx="2" presStyleCnt="4" custScaleY="8707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45B4F25-D171-454B-8B85-CC7C2FBF49D6}" type="pres">
      <dgm:prSet presAssocID="{CE7ECEA4-202D-4A78-8B7E-B7485475F201}" presName="sibTrans" presStyleLbl="sibTrans2D1" presStyleIdx="2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9D254AFA-DA11-45EB-9FA6-ED3F769466B7}" type="pres">
      <dgm:prSet presAssocID="{CE7ECEA4-202D-4A78-8B7E-B7485475F20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BDB90C05-6036-4ADE-A6AE-0E0318614D05}" type="pres">
      <dgm:prSet presAssocID="{5466D3CE-3A06-4FE8-AC94-C69C4ADF0B88}" presName="node" presStyleLbl="node1" presStyleIdx="3" presStyleCnt="4" custScaleY="8584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47F8BD01-345A-4DE6-BC8E-E2D75FA502EB}" type="presOf" srcId="{B7E6CB01-FFC1-4472-A12B-4C2A66B99AAA}" destId="{3A11350B-F42D-475C-8357-162D80CF1271}" srcOrd="0" destOrd="0" presId="urn:microsoft.com/office/officeart/2005/8/layout/process1"/>
    <dgm:cxn modelId="{3475C607-A0B7-46A1-AA69-77DD6B9A9F7C}" srcId="{72D0C38E-2769-45E8-B9AA-97051A9F9591}" destId="{5466D3CE-3A06-4FE8-AC94-C69C4ADF0B88}" srcOrd="3" destOrd="0" parTransId="{2C358702-7B8E-4B1E-85DF-2C250B2999FC}" sibTransId="{63F524AE-CE1F-4F5B-8D37-D4BEF7CE4D6D}"/>
    <dgm:cxn modelId="{B622B02E-5607-4EE7-8457-853491E97B9F}" type="presOf" srcId="{D48EE78D-FEF6-4487-87BF-F868E2662E5A}" destId="{D8DA8B11-E90F-4E5C-B996-36CA89E4C881}" srcOrd="0" destOrd="0" presId="urn:microsoft.com/office/officeart/2005/8/layout/process1"/>
    <dgm:cxn modelId="{07B8B6A7-7298-472C-9781-0FE2739C94F8}" srcId="{72D0C38E-2769-45E8-B9AA-97051A9F9591}" destId="{D48EE78D-FEF6-4487-87BF-F868E2662E5A}" srcOrd="1" destOrd="0" parTransId="{6A17812C-D497-406B-8278-79BD97AFA597}" sibTransId="{073ACF1C-5933-49BC-8BC7-C174504773C1}"/>
    <dgm:cxn modelId="{FCFE43F4-D900-4EAF-AB1E-A98A887F70D6}" type="presOf" srcId="{073ACF1C-5933-49BC-8BC7-C174504773C1}" destId="{CF369E02-9091-4B05-B40A-22A1ADA20923}" srcOrd="0" destOrd="0" presId="urn:microsoft.com/office/officeart/2005/8/layout/process1"/>
    <dgm:cxn modelId="{182D2037-2727-4D1C-9578-92896511D55D}" type="presOf" srcId="{72D0C38E-2769-45E8-B9AA-97051A9F9591}" destId="{EEB69292-21EF-4FC4-835D-9420829B0CEB}" srcOrd="0" destOrd="0" presId="urn:microsoft.com/office/officeart/2005/8/layout/process1"/>
    <dgm:cxn modelId="{99290F55-7771-4D42-97E3-578F92092484}" type="presOf" srcId="{CE7ECEA4-202D-4A78-8B7E-B7485475F201}" destId="{9D254AFA-DA11-45EB-9FA6-ED3F769466B7}" srcOrd="1" destOrd="0" presId="urn:microsoft.com/office/officeart/2005/8/layout/process1"/>
    <dgm:cxn modelId="{D661986B-C7AC-473F-8365-16A363475CC9}" type="presOf" srcId="{C23456C1-749B-4205-B457-F66695F43530}" destId="{B3DB977F-B9B3-49CB-B38A-1ACB5615F610}" srcOrd="0" destOrd="0" presId="urn:microsoft.com/office/officeart/2005/8/layout/process1"/>
    <dgm:cxn modelId="{DB37A57F-635C-4C64-86D5-5F4963E88F6D}" srcId="{72D0C38E-2769-45E8-B9AA-97051A9F9591}" destId="{C23456C1-749B-4205-B457-F66695F43530}" srcOrd="2" destOrd="0" parTransId="{B8CA1C11-BD0C-4048-A296-8423E4CF6089}" sibTransId="{CE7ECEA4-202D-4A78-8B7E-B7485475F201}"/>
    <dgm:cxn modelId="{C4ED9BBB-D2B0-45D4-BA54-0C13419F46B9}" type="presOf" srcId="{E3BCD721-4B94-4435-A312-B084CCCC1FCD}" destId="{8EE38970-076C-4691-82D1-6718E4753699}" srcOrd="1" destOrd="0" presId="urn:microsoft.com/office/officeart/2005/8/layout/process1"/>
    <dgm:cxn modelId="{4ABA5052-CD31-4B16-85F3-4A327AEF58A5}" type="presOf" srcId="{CE7ECEA4-202D-4A78-8B7E-B7485475F201}" destId="{845B4F25-D171-454B-8B85-CC7C2FBF49D6}" srcOrd="0" destOrd="0" presId="urn:microsoft.com/office/officeart/2005/8/layout/process1"/>
    <dgm:cxn modelId="{50CB6D25-E72A-4268-85EF-FDC112682B10}" type="presOf" srcId="{073ACF1C-5933-49BC-8BC7-C174504773C1}" destId="{E21CA734-B9D6-49C6-9182-6186248A3228}" srcOrd="1" destOrd="0" presId="urn:microsoft.com/office/officeart/2005/8/layout/process1"/>
    <dgm:cxn modelId="{1394B5D7-B3BC-4ADA-A9F2-5DCFFCC29BD8}" srcId="{72D0C38E-2769-45E8-B9AA-97051A9F9591}" destId="{B7E6CB01-FFC1-4472-A12B-4C2A66B99AAA}" srcOrd="0" destOrd="0" parTransId="{ADA5E40B-4FFB-434A-A614-4E537FBF1618}" sibTransId="{E3BCD721-4B94-4435-A312-B084CCCC1FCD}"/>
    <dgm:cxn modelId="{4D6DF9F3-ACD2-4853-A846-17ADCD35DBCC}" type="presOf" srcId="{E3BCD721-4B94-4435-A312-B084CCCC1FCD}" destId="{1BD6E361-4DED-4BEB-A1E6-15A4EA67039B}" srcOrd="0" destOrd="0" presId="urn:microsoft.com/office/officeart/2005/8/layout/process1"/>
    <dgm:cxn modelId="{903BF36F-4770-4AE8-90F8-D515E7ED8EB9}" type="presOf" srcId="{5466D3CE-3A06-4FE8-AC94-C69C4ADF0B88}" destId="{BDB90C05-6036-4ADE-A6AE-0E0318614D05}" srcOrd="0" destOrd="0" presId="urn:microsoft.com/office/officeart/2005/8/layout/process1"/>
    <dgm:cxn modelId="{41084FFB-B071-4DA5-9996-10D051BBDE5B}" type="presParOf" srcId="{EEB69292-21EF-4FC4-835D-9420829B0CEB}" destId="{3A11350B-F42D-475C-8357-162D80CF1271}" srcOrd="0" destOrd="0" presId="urn:microsoft.com/office/officeart/2005/8/layout/process1"/>
    <dgm:cxn modelId="{A0AD1E67-DC5E-45CC-AE10-6F4C84C55D29}" type="presParOf" srcId="{EEB69292-21EF-4FC4-835D-9420829B0CEB}" destId="{1BD6E361-4DED-4BEB-A1E6-15A4EA67039B}" srcOrd="1" destOrd="0" presId="urn:microsoft.com/office/officeart/2005/8/layout/process1"/>
    <dgm:cxn modelId="{B7FB3E5C-D9E8-43FB-B7B7-637CCAB0B366}" type="presParOf" srcId="{1BD6E361-4DED-4BEB-A1E6-15A4EA67039B}" destId="{8EE38970-076C-4691-82D1-6718E4753699}" srcOrd="0" destOrd="0" presId="urn:microsoft.com/office/officeart/2005/8/layout/process1"/>
    <dgm:cxn modelId="{DBDBA300-2826-48DE-BBA6-2F73764947BA}" type="presParOf" srcId="{EEB69292-21EF-4FC4-835D-9420829B0CEB}" destId="{D8DA8B11-E90F-4E5C-B996-36CA89E4C881}" srcOrd="2" destOrd="0" presId="urn:microsoft.com/office/officeart/2005/8/layout/process1"/>
    <dgm:cxn modelId="{986E66A1-D9A3-4AC7-93DB-A0401F894794}" type="presParOf" srcId="{EEB69292-21EF-4FC4-835D-9420829B0CEB}" destId="{CF369E02-9091-4B05-B40A-22A1ADA20923}" srcOrd="3" destOrd="0" presId="urn:microsoft.com/office/officeart/2005/8/layout/process1"/>
    <dgm:cxn modelId="{F7BE1B0D-10E1-480F-98F1-31E543811E64}" type="presParOf" srcId="{CF369E02-9091-4B05-B40A-22A1ADA20923}" destId="{E21CA734-B9D6-49C6-9182-6186248A3228}" srcOrd="0" destOrd="0" presId="urn:microsoft.com/office/officeart/2005/8/layout/process1"/>
    <dgm:cxn modelId="{E913261D-5B5E-4876-8F52-137007EE7032}" type="presParOf" srcId="{EEB69292-21EF-4FC4-835D-9420829B0CEB}" destId="{B3DB977F-B9B3-49CB-B38A-1ACB5615F610}" srcOrd="4" destOrd="0" presId="urn:microsoft.com/office/officeart/2005/8/layout/process1"/>
    <dgm:cxn modelId="{2E51158C-840B-49CB-A682-9E88443A09D0}" type="presParOf" srcId="{EEB69292-21EF-4FC4-835D-9420829B0CEB}" destId="{845B4F25-D171-454B-8B85-CC7C2FBF49D6}" srcOrd="5" destOrd="0" presId="urn:microsoft.com/office/officeart/2005/8/layout/process1"/>
    <dgm:cxn modelId="{D2AE799E-B826-4D9B-9C6D-209F4A6FF9BA}" type="presParOf" srcId="{845B4F25-D171-454B-8B85-CC7C2FBF49D6}" destId="{9D254AFA-DA11-45EB-9FA6-ED3F769466B7}" srcOrd="0" destOrd="0" presId="urn:microsoft.com/office/officeart/2005/8/layout/process1"/>
    <dgm:cxn modelId="{BD85D434-1D65-44BD-B6C7-498CB2A782C5}" type="presParOf" srcId="{EEB69292-21EF-4FC4-835D-9420829B0CEB}" destId="{BDB90C05-6036-4ADE-A6AE-0E0318614D0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2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6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3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3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5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57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00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77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3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emf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2" y="0"/>
            <a:ext cx="9144000" cy="6858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231981" y="1192946"/>
            <a:ext cx="5332719" cy="14907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Реализация проекта «Бережливый муниципалитет»</a:t>
            </a:r>
          </a:p>
          <a:p>
            <a:endParaRPr lang="ru-RU" sz="32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  <a:p>
            <a:r>
              <a:rPr lang="ru-RU" sz="32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г. Новороссийск</a:t>
            </a:r>
            <a:endParaRPr lang="ru-RU" sz="3200" b="1" dirty="0" smtClean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4323229" y="2011825"/>
            <a:ext cx="5150224" cy="48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14508" y="2351314"/>
            <a:ext cx="7284463" cy="4506686"/>
            <a:chOff x="1962851" y="0"/>
            <a:chExt cx="2032000" cy="2032000"/>
          </a:xfrm>
        </p:grpSpPr>
        <p:sp>
          <p:nvSpPr>
            <p:cNvPr id="12" name="Равнобедренный треугольник 11"/>
            <p:cNvSpPr/>
            <p:nvPr/>
          </p:nvSpPr>
          <p:spPr>
            <a:xfrm>
              <a:off x="1962851" y="0"/>
              <a:ext cx="2032000" cy="2032000"/>
            </a:xfrm>
            <a:prstGeom prst="triangl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Равнобедренный треугольник 4"/>
            <p:cNvSpPr/>
            <p:nvPr/>
          </p:nvSpPr>
          <p:spPr>
            <a:xfrm>
              <a:off x="2470851" y="1016000"/>
              <a:ext cx="1016000" cy="10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-298834"/>
            <a:ext cx="81407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/>
              <a:t> </a:t>
            </a:r>
            <a:endParaRPr lang="ru-RU" sz="2400" dirty="0" smtClean="0"/>
          </a:p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4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предоставления ответа гражданам по устным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обращениям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делопроизводства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04552"/>
              </p:ext>
            </p:extLst>
          </p:nvPr>
        </p:nvGraphicFramePr>
        <p:xfrm>
          <a:off x="275952" y="1348952"/>
          <a:ext cx="5302248" cy="176144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66758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99335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Время протекания процесса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41 мин.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5 мин.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5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949096" y="3231787"/>
            <a:ext cx="2826914" cy="1580756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 </a:t>
            </a: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окращение </a:t>
            </a:r>
            <a:r>
              <a:rPr lang="ru-RU" sz="1600" b="1" dirty="0">
                <a:solidFill>
                  <a:prstClr val="white"/>
                </a:solidFill>
              </a:rPr>
              <a:t>сроков предоставления ответов на устные обращения граждан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 до 70%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98065" y="-29803"/>
            <a:ext cx="2091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905" b="72354"/>
          <a:stretch/>
        </p:blipFill>
        <p:spPr>
          <a:xfrm>
            <a:off x="5949096" y="1455492"/>
            <a:ext cx="3194904" cy="1171389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2933"/>
              </p:ext>
            </p:extLst>
          </p:nvPr>
        </p:nvGraphicFramePr>
        <p:xfrm>
          <a:off x="190098" y="3264388"/>
          <a:ext cx="1358716" cy="1719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379"/>
                <a:gridCol w="430337"/>
              </a:tblGrid>
              <a:tr h="354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1554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Поиск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номера телефона «горячей линии» администрации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4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13-180</a:t>
                      </a:r>
                      <a:r>
                        <a:rPr lang="ru-RU" sz="1200" baseline="0" dirty="0" smtClean="0"/>
                        <a:t> сек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24364"/>
              </p:ext>
            </p:extLst>
          </p:nvPr>
        </p:nvGraphicFramePr>
        <p:xfrm>
          <a:off x="1801905" y="3297199"/>
          <a:ext cx="1358716" cy="159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379"/>
                <a:gridCol w="430337"/>
              </a:tblGrid>
              <a:tr h="354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4999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Звонок на «горячую линию» администрации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40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9441"/>
              </p:ext>
            </p:extLst>
          </p:nvPr>
        </p:nvGraphicFramePr>
        <p:xfrm>
          <a:off x="3351383" y="3303388"/>
          <a:ext cx="1358716" cy="1580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379"/>
                <a:gridCol w="430337"/>
              </a:tblGrid>
              <a:tr h="5619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администрации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46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Принимает обращение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40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2-3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Стрелка вправо 19"/>
          <p:cNvSpPr/>
          <p:nvPr/>
        </p:nvSpPr>
        <p:spPr>
          <a:xfrm>
            <a:off x="1554886" y="3838790"/>
            <a:ext cx="222582" cy="2549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128801" y="3894711"/>
            <a:ext cx="222582" cy="2549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592075" y="5325533"/>
            <a:ext cx="301127" cy="2071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868844"/>
              </p:ext>
            </p:extLst>
          </p:nvPr>
        </p:nvGraphicFramePr>
        <p:xfrm>
          <a:off x="2053266" y="4958029"/>
          <a:ext cx="232400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935"/>
                <a:gridCol w="736066"/>
              </a:tblGrid>
              <a:tr h="2235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администрации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71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Дает ответ на обращение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19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2-3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Скругленный прямоугольник 25"/>
          <p:cNvSpPr/>
          <p:nvPr/>
        </p:nvSpPr>
        <p:spPr>
          <a:xfrm>
            <a:off x="279279" y="5054509"/>
            <a:ext cx="1275607" cy="7264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Информация по обращению есть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554886" y="4956201"/>
            <a:ext cx="49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ДА</a:t>
            </a:r>
            <a:endParaRPr lang="ru-RU" b="1" dirty="0"/>
          </a:p>
        </p:txBody>
      </p:sp>
      <p:sp>
        <p:nvSpPr>
          <p:cNvPr id="28" name="Стрелка углом вверх 27"/>
          <p:cNvSpPr/>
          <p:nvPr/>
        </p:nvSpPr>
        <p:spPr>
          <a:xfrm rot="16200000" flipH="1" flipV="1">
            <a:off x="535220" y="5798892"/>
            <a:ext cx="624695" cy="703764"/>
          </a:xfrm>
          <a:prstGeom prst="bentUpArrow">
            <a:avLst>
              <a:gd name="adj1" fmla="val 13043"/>
              <a:gd name="adj2" fmla="val 10480"/>
              <a:gd name="adj3" fmla="val 138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774933"/>
              </p:ext>
            </p:extLst>
          </p:nvPr>
        </p:nvGraphicFramePr>
        <p:xfrm>
          <a:off x="1327576" y="5850466"/>
          <a:ext cx="374607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606"/>
                <a:gridCol w="1186468"/>
              </a:tblGrid>
              <a:tr h="2439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администрации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43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Завершает разговор</a:t>
                      </a:r>
                      <a:r>
                        <a:rPr lang="ru-RU" sz="1200" baseline="0" dirty="0" smtClean="0">
                          <a:latin typeface="+mn-lt"/>
                          <a:cs typeface="Times New Roman" panose="02020603050405020304" pitchFamily="18" charset="0"/>
                        </a:rPr>
                        <a:t> с заявителем и находит нужную информацию</a:t>
                      </a:r>
                      <a:endParaRPr lang="ru-RU" sz="12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5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3-5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23811" y="6036352"/>
            <a:ext cx="58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НЕТ</a:t>
            </a:r>
            <a:endParaRPr lang="ru-RU" b="1" dirty="0"/>
          </a:p>
        </p:txBody>
      </p:sp>
      <p:sp>
        <p:nvSpPr>
          <p:cNvPr id="31" name="Стрелка вправо 30"/>
          <p:cNvSpPr/>
          <p:nvPr/>
        </p:nvSpPr>
        <p:spPr>
          <a:xfrm>
            <a:off x="5086144" y="6208213"/>
            <a:ext cx="222582" cy="2549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205518"/>
              </p:ext>
            </p:extLst>
          </p:nvPr>
        </p:nvGraphicFramePr>
        <p:xfrm>
          <a:off x="5430677" y="5783472"/>
          <a:ext cx="3162986" cy="1074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196"/>
                <a:gridCol w="1001790"/>
              </a:tblGrid>
              <a:tr h="30866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администрации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64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Перезванивает заявителю и дает ответ на обращение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6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2-3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ятно 1 5"/>
          <p:cNvSpPr/>
          <p:nvPr/>
        </p:nvSpPr>
        <p:spPr>
          <a:xfrm>
            <a:off x="1314497" y="3159897"/>
            <a:ext cx="296675" cy="30966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но 1 6"/>
          <p:cNvSpPr/>
          <p:nvPr/>
        </p:nvSpPr>
        <p:spPr>
          <a:xfrm>
            <a:off x="2895600" y="3159897"/>
            <a:ext cx="344492" cy="295739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но 1 32"/>
          <p:cNvSpPr/>
          <p:nvPr/>
        </p:nvSpPr>
        <p:spPr>
          <a:xfrm>
            <a:off x="4524520" y="3177304"/>
            <a:ext cx="313266" cy="32598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ятно 1 33"/>
          <p:cNvSpPr/>
          <p:nvPr/>
        </p:nvSpPr>
        <p:spPr>
          <a:xfrm>
            <a:off x="4211254" y="4891515"/>
            <a:ext cx="313266" cy="32598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7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6367" y="67945"/>
            <a:ext cx="7906965" cy="132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</a:t>
            </a:r>
            <a:r>
              <a:rPr lang="ru-RU" sz="2000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Уменьшение сроков получения сведений из ЕГРН, регистрации права муниципальной собственности, постановки на государственный кадастровый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имущественных и земельных отношений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45545" y="1051343"/>
            <a:ext cx="2269067" cy="3286481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4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Экономический 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эффект: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п</a:t>
            </a: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редоставление 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выписки из ЕГРН сократилось </a:t>
            </a: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 5 до 1 дн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я</a:t>
            </a: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Регистрация права муниципальной собственности сократилось </a:t>
            </a: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 14 до 5 дней.</a:t>
            </a:r>
            <a:endParaRPr lang="ru-RU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Постановка </a:t>
            </a: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на кадастровый 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учет в интересах МО можно осуществлять не через МФЦ, а напрямую.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Выдача выписок из реестра муниципальной собственности сократилось с 5 до 1 дня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1778"/>
            <a:ext cx="1820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18738"/>
              </p:ext>
            </p:extLst>
          </p:nvPr>
        </p:nvGraphicFramePr>
        <p:xfrm>
          <a:off x="87886" y="1109133"/>
          <a:ext cx="6628420" cy="294991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67047"/>
                <a:gridCol w="1050286"/>
                <a:gridCol w="927203"/>
                <a:gridCol w="1234958"/>
                <a:gridCol w="1248926"/>
              </a:tblGrid>
              <a:tr h="54015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Текущее состояние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состояние реализации проекта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72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запроса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ответа от Росреестра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запроса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ответа от Росреестра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38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сведений из ЕГРН </a:t>
                      </a:r>
                      <a:endParaRPr lang="ru-RU" sz="9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мин 6 сек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рабочих дней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мин 58 сек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рабочий день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1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прекращения и регистрации прав, в том числе права муниципальной собственности</a:t>
                      </a:r>
                      <a:endParaRPr lang="ru-RU" sz="9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мин 6 сек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рабочих дней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мин 58 сек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рабочих дней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0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образования земельных участков и постановка на государственный кадастровой учет, в том числе путем раздела, объединения, перераспределения</a:t>
                      </a:r>
                      <a:endParaRPr lang="ru-RU" sz="9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мин 6 сек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рабочих дней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мин 18 сек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рабочих дней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646733"/>
              </p:ext>
            </p:extLst>
          </p:nvPr>
        </p:nvGraphicFramePr>
        <p:xfrm>
          <a:off x="129348" y="4328866"/>
          <a:ext cx="1277018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557"/>
                <a:gridCol w="404461"/>
              </a:tblGrid>
              <a:tr h="21137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5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+mn-lt"/>
                          <a:cs typeface="Times New Roman" panose="02020603050405020304" pitchFamily="18" charset="0"/>
                        </a:rPr>
                        <a:t>Получает</a:t>
                      </a:r>
                      <a:r>
                        <a:rPr lang="ru-RU" sz="1050" baseline="0" dirty="0" smtClean="0">
                          <a:latin typeface="+mn-lt"/>
                          <a:cs typeface="Times New Roman" panose="02020603050405020304" pitchFamily="18" charset="0"/>
                        </a:rPr>
                        <a:t> задание</a:t>
                      </a:r>
                      <a:endParaRPr lang="ru-RU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3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20-30 сек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4727053" y="4646584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247797" y="6183694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7980079" y="4858628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6353566" y="4768033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066710" y="4646584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1406367" y="4668009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7101997" y="6179092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531048" y="6179092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13279"/>
              </p:ext>
            </p:extLst>
          </p:nvPr>
        </p:nvGraphicFramePr>
        <p:xfrm>
          <a:off x="1630470" y="4215448"/>
          <a:ext cx="1401866" cy="127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863"/>
                <a:gridCol w="444003"/>
              </a:tblGrid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39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Переходит в программный комплекс «Технокад-муниципалитет»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15-17 сек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110176"/>
              </p:ext>
            </p:extLst>
          </p:nvPr>
        </p:nvGraphicFramePr>
        <p:xfrm>
          <a:off x="3308018" y="4313073"/>
          <a:ext cx="1368000" cy="112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607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Переходит во вкладку получение сведений из ЕГРН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15-17 сек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013034"/>
              </p:ext>
            </p:extLst>
          </p:nvPr>
        </p:nvGraphicFramePr>
        <p:xfrm>
          <a:off x="4951156" y="4389273"/>
          <a:ext cx="1368000" cy="97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86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Вручную вводит детали запроса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26676"/>
              </p:ext>
            </p:extLst>
          </p:nvPr>
        </p:nvGraphicFramePr>
        <p:xfrm>
          <a:off x="6577669" y="4389273"/>
          <a:ext cx="1368000" cy="97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79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Подписывает заявление ЭЦП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30-40 сек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008657"/>
              </p:ext>
            </p:extLst>
          </p:nvPr>
        </p:nvGraphicFramePr>
        <p:xfrm>
          <a:off x="209602" y="5566724"/>
          <a:ext cx="1598295" cy="1224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080"/>
                <a:gridCol w="506215"/>
              </a:tblGrid>
              <a:tr h="3927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3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Ожидание обработки запроса Росреестром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 раб. день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1826736" y="6179092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5116"/>
              </p:ext>
            </p:extLst>
          </p:nvPr>
        </p:nvGraphicFramePr>
        <p:xfrm>
          <a:off x="2085868" y="5803531"/>
          <a:ext cx="1397715" cy="953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027"/>
                <a:gridCol w="442688"/>
              </a:tblGrid>
              <a:tr h="19011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516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Ожидание обработки запроса Росреестром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1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15-17 сек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59417"/>
              </p:ext>
            </p:extLst>
          </p:nvPr>
        </p:nvGraphicFramePr>
        <p:xfrm>
          <a:off x="3789921" y="5699839"/>
          <a:ext cx="1442081" cy="1110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341"/>
                <a:gridCol w="456740"/>
              </a:tblGrid>
              <a:tr h="23585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169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Проверяет исполнение запроса атрибутивным поиском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85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15-17 сек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571111"/>
              </p:ext>
            </p:extLst>
          </p:nvPr>
        </p:nvGraphicFramePr>
        <p:xfrm>
          <a:off x="5540281" y="5722888"/>
          <a:ext cx="1536316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729"/>
                <a:gridCol w="486587"/>
              </a:tblGrid>
              <a:tr h="25282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68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Открывает полученные сведения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8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15-17 сек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49486"/>
              </p:ext>
            </p:extLst>
          </p:nvPr>
        </p:nvGraphicFramePr>
        <p:xfrm>
          <a:off x="7335483" y="5734144"/>
          <a:ext cx="170691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298"/>
                <a:gridCol w="540619"/>
              </a:tblGrid>
              <a:tr h="26191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Сотрудник отдела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472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Сохраняет полученные сведения из ЕГРН для использования в работе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9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15-17 сек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3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Формирование </a:t>
            </a:r>
            <a:r>
              <a:rPr lang="ru-RU" sz="2000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бережливого мышления в ДОУ</a:t>
            </a:r>
            <a:r>
              <a:rPr lang="ru-RU" sz="20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Энергосбережение прививаем с </a:t>
            </a:r>
            <a:r>
              <a:rPr lang="ru-RU" sz="20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детства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образования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770177"/>
              </p:ext>
            </p:extLst>
          </p:nvPr>
        </p:nvGraphicFramePr>
        <p:xfrm>
          <a:off x="78316" y="1318900"/>
          <a:ext cx="5302248" cy="172761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90929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Потребление электроэнергии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latin typeface="+mn-lt"/>
                        </a:rPr>
                        <a:t> 5,79 </a:t>
                      </a:r>
                      <a:r>
                        <a:rPr lang="ru-RU" sz="1400" dirty="0" err="1" smtClean="0">
                          <a:latin typeface="+mn-lt"/>
                        </a:rPr>
                        <a:t>тКВ</a:t>
                      </a:r>
                      <a:r>
                        <a:rPr lang="ru-RU" sz="1400" dirty="0" smtClean="0">
                          <a:latin typeface="+mn-lt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3 </a:t>
                      </a:r>
                      <a:r>
                        <a:rPr lang="ru-RU" sz="1400" dirty="0" err="1" smtClean="0">
                          <a:effectLst/>
                          <a:latin typeface="+mn-lt"/>
                        </a:rPr>
                        <a:t>тКВ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3 </a:t>
                      </a:r>
                      <a:r>
                        <a:rPr lang="ru-RU" sz="1400" dirty="0" err="1" smtClean="0">
                          <a:effectLst/>
                          <a:latin typeface="+mn-lt"/>
                        </a:rPr>
                        <a:t>тКВ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469468" y="5257801"/>
            <a:ext cx="3598332" cy="1225155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сокращение потребления </a:t>
            </a:r>
            <a:r>
              <a:rPr lang="ru-RU" sz="1600" b="1" dirty="0">
                <a:solidFill>
                  <a:prstClr val="white"/>
                </a:solidFill>
              </a:rPr>
              <a:t>электроэнергии на 20%, экономия составляет </a:t>
            </a:r>
            <a:r>
              <a:rPr lang="ru-RU" sz="1600" b="1" dirty="0" smtClean="0">
                <a:solidFill>
                  <a:prstClr val="white"/>
                </a:solidFill>
              </a:rPr>
              <a:t>51 тыс. </a:t>
            </a:r>
            <a:r>
              <a:rPr lang="ru-RU" sz="1600" b="1" dirty="0">
                <a:solidFill>
                  <a:prstClr val="white"/>
                </a:solidFill>
              </a:rPr>
              <a:t>руб</a:t>
            </a:r>
            <a:r>
              <a:rPr lang="ru-RU" sz="1600" b="1" dirty="0" smtClean="0">
                <a:solidFill>
                  <a:prstClr val="white"/>
                </a:solidFill>
              </a:rPr>
              <a:t>. за 4 месяца реализации проекта</a:t>
            </a:r>
            <a:endParaRPr lang="ru-RU" sz="16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468" y="2622766"/>
            <a:ext cx="3598332" cy="2401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88" y="1279541"/>
            <a:ext cx="1915079" cy="12351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55" y="4546599"/>
            <a:ext cx="2371969" cy="2046422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 flipH="1">
            <a:off x="1574613" y="5156200"/>
            <a:ext cx="115148" cy="10160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flipH="1">
            <a:off x="1574613" y="6118084"/>
            <a:ext cx="115148" cy="10491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но 1 9"/>
          <p:cNvSpPr/>
          <p:nvPr/>
        </p:nvSpPr>
        <p:spPr>
          <a:xfrm>
            <a:off x="2437784" y="4415366"/>
            <a:ext cx="211667" cy="26246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но 1 16"/>
          <p:cNvSpPr/>
          <p:nvPr/>
        </p:nvSpPr>
        <p:spPr>
          <a:xfrm>
            <a:off x="2470364" y="5126567"/>
            <a:ext cx="211667" cy="26246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ятно 1 17"/>
          <p:cNvSpPr/>
          <p:nvPr/>
        </p:nvSpPr>
        <p:spPr>
          <a:xfrm>
            <a:off x="2543617" y="5986850"/>
            <a:ext cx="211667" cy="26246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267" y="21906"/>
            <a:ext cx="1752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14" name="Замещающее 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537129"/>
              </p:ext>
            </p:extLst>
          </p:nvPr>
        </p:nvGraphicFramePr>
        <p:xfrm>
          <a:off x="2818171" y="3206694"/>
          <a:ext cx="2566987" cy="236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877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530" y="965719"/>
            <a:ext cx="2057712" cy="29026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3300" y="138252"/>
            <a:ext cx="8140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004364"/>
                </a:solidFill>
              </a:rPr>
              <a:t> </a:t>
            </a:r>
            <a:r>
              <a:rPr lang="ru-RU" sz="20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ru-RU" sz="2000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бережливого мышления в школах. Оптимизация электронного </a:t>
            </a:r>
            <a:r>
              <a:rPr lang="ru-RU" sz="20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документооборота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образования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576935"/>
              </p:ext>
            </p:extLst>
          </p:nvPr>
        </p:nvGraphicFramePr>
        <p:xfrm>
          <a:off x="127871" y="1020627"/>
          <a:ext cx="5519579" cy="201489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929529"/>
                <a:gridCol w="821267"/>
                <a:gridCol w="1346200"/>
                <a:gridCol w="1422583"/>
              </a:tblGrid>
              <a:tr h="69816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</a:rPr>
                        <a:t>Целевое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101917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Уведомление в школьной группе о необходимости ознакомления, создание QR-кода для ознакомления со школьным расписанием</a:t>
                      </a:r>
                    </a:p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Ознакомление работников с приказами.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 день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мин.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1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242" y="2476375"/>
            <a:ext cx="1378976" cy="1391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1600" y="60846"/>
            <a:ext cx="163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70032" y="4368801"/>
            <a:ext cx="3220700" cy="1909336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т</a:t>
            </a:r>
            <a:r>
              <a:rPr lang="ru-RU" sz="1600" b="1" dirty="0" smtClean="0">
                <a:solidFill>
                  <a:prstClr val="white"/>
                </a:solidFill>
              </a:rPr>
              <a:t>рудозатраты </a:t>
            </a:r>
            <a:r>
              <a:rPr lang="ru-RU" sz="1600" b="1" dirty="0">
                <a:solidFill>
                  <a:prstClr val="white"/>
                </a:solidFill>
              </a:rPr>
              <a:t>сокращены на </a:t>
            </a:r>
            <a:endParaRPr lang="ru-RU" sz="1600" b="1" dirty="0" smtClean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50 тыс. руб. в год. Отсутствие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необходимости </a:t>
            </a:r>
            <a:r>
              <a:rPr lang="ru-RU" sz="1600" b="1" dirty="0">
                <a:solidFill>
                  <a:prstClr val="white"/>
                </a:solidFill>
              </a:rPr>
              <a:t>приобретения специального программного обеспечения</a:t>
            </a:r>
          </a:p>
          <a:p>
            <a:pPr algn="ctr">
              <a:lnSpc>
                <a:spcPct val="90000"/>
              </a:lnSpc>
            </a:pPr>
            <a:endParaRPr lang="ru-RU" sz="1600" b="1" dirty="0">
              <a:solidFill>
                <a:prstClr val="white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614" y="962906"/>
            <a:ext cx="2153604" cy="162920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19" y="5295887"/>
            <a:ext cx="5464513" cy="146976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57" y="3086262"/>
            <a:ext cx="4809759" cy="2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Формирование бережливого мышления в школах. Оптимизация работы школьной столовой</a:t>
            </a:r>
          </a:p>
          <a:p>
            <a:pPr algn="ctr">
              <a:lnSpc>
                <a:spcPct val="80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образования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820057"/>
              </p:ext>
            </p:extLst>
          </p:nvPr>
        </p:nvGraphicFramePr>
        <p:xfrm>
          <a:off x="364256" y="1285419"/>
          <a:ext cx="4867646" cy="213505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20112"/>
                <a:gridCol w="1132799"/>
                <a:gridCol w="1269576"/>
                <a:gridCol w="1145159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10879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Время</a:t>
                      </a:r>
                      <a:r>
                        <a:rPr lang="ru-RU" sz="1200" baseline="0" dirty="0" smtClean="0">
                          <a:effectLst/>
                          <a:latin typeface="+mn-lt"/>
                        </a:rPr>
                        <a:t> протекания процесса (пропускная система, сокращение времени выдачи обеда)</a:t>
                      </a:r>
                      <a:endParaRPr lang="ru-RU" sz="12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15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мин.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3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101600" y="60846"/>
            <a:ext cx="163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92234" y="5040352"/>
            <a:ext cx="3328742" cy="155002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окращение трудозатрат на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20 тыс.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Организация </a:t>
            </a:r>
            <a:r>
              <a:rPr lang="ru-RU" sz="1600" b="1" dirty="0">
                <a:solidFill>
                  <a:prstClr val="white"/>
                </a:solidFill>
              </a:rPr>
              <a:t>очереди и процесса выдачи еды позволили сократить время ожидания в школьной столовой </a:t>
            </a:r>
            <a:r>
              <a:rPr lang="ru-RU" sz="1600" b="1" dirty="0" smtClean="0">
                <a:solidFill>
                  <a:prstClr val="white"/>
                </a:solidFill>
              </a:rPr>
              <a:t>до </a:t>
            </a:r>
            <a:r>
              <a:rPr lang="ru-RU" sz="1600" b="1" dirty="0">
                <a:solidFill>
                  <a:prstClr val="white"/>
                </a:solidFill>
              </a:rPr>
              <a:t>3 минут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233" y="828890"/>
            <a:ext cx="3328743" cy="2229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233" y="3003701"/>
            <a:ext cx="3328743" cy="1931397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865657"/>
              </p:ext>
            </p:extLst>
          </p:nvPr>
        </p:nvGraphicFramePr>
        <p:xfrm>
          <a:off x="805652" y="3956813"/>
          <a:ext cx="1135442" cy="1083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960"/>
                <a:gridCol w="250482"/>
              </a:tblGrid>
              <a:tr h="25675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4899">
                <a:tc gridSpan="2">
                  <a:txBody>
                    <a:bodyPr/>
                    <a:lstStyle/>
                    <a:p>
                      <a:r>
                        <a:rPr lang="ru-RU" sz="1050" dirty="0" smtClean="0"/>
                        <a:t>Прохождение через турникет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085729"/>
              </p:ext>
            </p:extLst>
          </p:nvPr>
        </p:nvGraphicFramePr>
        <p:xfrm>
          <a:off x="2177871" y="3931291"/>
          <a:ext cx="1076959" cy="144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861"/>
                <a:gridCol w="341098"/>
              </a:tblGrid>
              <a:tr h="212267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20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Время протекания очереди для получения питания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714929"/>
              </p:ext>
            </p:extLst>
          </p:nvPr>
        </p:nvGraphicFramePr>
        <p:xfrm>
          <a:off x="3536450" y="3969399"/>
          <a:ext cx="1190949" cy="1492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748"/>
                <a:gridCol w="377201"/>
              </a:tblGrid>
              <a:tr h="251734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808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Оптимизация рассадки детей для питания в столовой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17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Стрелка вправо 17"/>
          <p:cNvSpPr/>
          <p:nvPr/>
        </p:nvSpPr>
        <p:spPr>
          <a:xfrm>
            <a:off x="1958799" y="4500648"/>
            <a:ext cx="176425" cy="152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288371" y="4500648"/>
            <a:ext cx="176425" cy="152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ятно 1 20"/>
          <p:cNvSpPr/>
          <p:nvPr/>
        </p:nvSpPr>
        <p:spPr>
          <a:xfrm>
            <a:off x="4552370" y="3829699"/>
            <a:ext cx="276711" cy="2794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12.Формирование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бережливого мышления в ДОУ. Модель бережливого отношения работников МАДОУ на рабочем месте.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образования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sz="23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49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815" y="1124356"/>
            <a:ext cx="2985935" cy="232157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973386"/>
              </p:ext>
            </p:extLst>
          </p:nvPr>
        </p:nvGraphicFramePr>
        <p:xfrm>
          <a:off x="485905" y="1127725"/>
          <a:ext cx="5164668" cy="2265698"/>
        </p:xfrm>
        <a:graphic>
          <a:graphicData uri="http://schemas.openxmlformats.org/drawingml/2006/table">
            <a:tbl>
              <a:tblPr firstRow="1" firstCol="1" bandRow="1"/>
              <a:tblGrid>
                <a:gridCol w="2458895"/>
                <a:gridCol w="1181773"/>
                <a:gridCol w="1524000"/>
              </a:tblGrid>
              <a:tr h="46646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399829">
                <a:tc>
                  <a:txBody>
                    <a:bodyPr/>
                    <a:lstStyle/>
                    <a:p>
                      <a:pPr marL="0" indent="177800"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Оптимизация процесса работы по заполнению документации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мин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мин</a:t>
                      </a:r>
                      <a:r>
                        <a:rPr lang="en-US" sz="120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82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Оптимизация рабочего времени педагога при работе с родителями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ч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 мин</a:t>
                      </a:r>
                      <a:r>
                        <a:rPr lang="en-US" sz="120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829">
                <a:tc>
                  <a:txBody>
                    <a:bodyPr/>
                    <a:lstStyle/>
                    <a:p>
                      <a:pPr marL="93663" indent="0"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Оптимизация рабочего пространства педагога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63538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мин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мин</a:t>
                      </a:r>
                      <a:r>
                        <a:rPr lang="en-US" sz="120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9744">
                <a:tc>
                  <a:txBody>
                    <a:bodyPr/>
                    <a:lstStyle/>
                    <a:p>
                      <a:pPr marL="0" indent="93663"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Оптимизация рабочего времени педагога при работе с детьми в режимные моменты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63538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125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мин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мин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785816" y="4023465"/>
            <a:ext cx="2985934" cy="1406482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процесс заполнения документации уменьшен на 42 мин.</a:t>
            </a:r>
            <a:endParaRPr lang="ru-RU" sz="1600" b="1" dirty="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3" y="3657115"/>
            <a:ext cx="4664650" cy="30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4133" y="138252"/>
            <a:ext cx="8669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формы дистанционной работы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культуры. Проект «Культура Новороссийска. Прямой эфир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культуры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144599"/>
              </p:ext>
            </p:extLst>
          </p:nvPr>
        </p:nvGraphicFramePr>
        <p:xfrm>
          <a:off x="333375" y="1236487"/>
          <a:ext cx="5110692" cy="218992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961092"/>
                <a:gridCol w="931333"/>
                <a:gridCol w="1029601"/>
                <a:gridCol w="1188666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8011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Сокращение сроков предоставления муниципальной услуги с использованием интернет ресурсов</a:t>
                      </a:r>
                      <a:r>
                        <a:rPr lang="ru-RU" sz="10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(обучающие</a:t>
                      </a:r>
                      <a:r>
                        <a:rPr lang="ru-RU" sz="10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занятия)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05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050" dirty="0" smtClean="0">
                          <a:latin typeface="+mn-lt"/>
                        </a:rPr>
                        <a:t>40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</a:rPr>
                        <a:t>20 мин.</a:t>
                      </a:r>
                      <a:endParaRPr lang="ru-RU" sz="105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</a:rPr>
                        <a:t>20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193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000" dirty="0" smtClean="0">
                          <a:latin typeface="+mn-lt"/>
                        </a:rPr>
                        <a:t>Сокращение сроков предоставления муниципальной услуги с использованием интернет ресурсов</a:t>
                      </a:r>
                      <a:r>
                        <a:rPr lang="ru-RU" sz="1000" baseline="0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(лекции, семинары)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30(45) мин.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10(15) мин.</a:t>
                      </a:r>
                      <a:endParaRPr lang="ru-RU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10(15)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778499" y="5649970"/>
            <a:ext cx="3220700" cy="1036186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организация </a:t>
            </a:r>
            <a:r>
              <a:rPr lang="ru-RU" sz="1400" b="1" dirty="0">
                <a:solidFill>
                  <a:prstClr val="white"/>
                </a:solidFill>
              </a:rPr>
              <a:t>культурных мероприятий для граждан посредством открытого онлайн </a:t>
            </a:r>
            <a:r>
              <a:rPr lang="ru-RU" sz="1400" b="1" dirty="0" smtClean="0">
                <a:solidFill>
                  <a:prstClr val="white"/>
                </a:solidFill>
              </a:rPr>
              <a:t>доступа за 20 мин.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01" y="2612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pic>
        <p:nvPicPr>
          <p:cNvPr id="10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25" y="3894667"/>
            <a:ext cx="48514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35" y="1711558"/>
            <a:ext cx="2260030" cy="218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Z:\1. УК\Прямой эфир\ghzvjq 'ab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804" y="1005921"/>
            <a:ext cx="1797192" cy="1797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9" y="3971214"/>
            <a:ext cx="2795365" cy="15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3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9918" r="4402" b="20113"/>
          <a:stretch/>
        </p:blipFill>
        <p:spPr>
          <a:xfrm>
            <a:off x="357717" y="3073400"/>
            <a:ext cx="4715933" cy="171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3300" y="121319"/>
            <a:ext cx="81407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бережливого мышления в школах. Оптимизация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с удаленным пользователем библиотеки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004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004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424973"/>
              </p:ext>
            </p:extLst>
          </p:nvPr>
        </p:nvGraphicFramePr>
        <p:xfrm>
          <a:off x="357716" y="1091258"/>
          <a:ext cx="4867646" cy="190626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20112"/>
                <a:gridCol w="1132799"/>
                <a:gridCol w="1269576"/>
                <a:gridCol w="1145159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10879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Время</a:t>
                      </a:r>
                      <a:r>
                        <a:rPr lang="ru-RU" sz="1400" baseline="0" dirty="0" smtClean="0">
                          <a:effectLst/>
                          <a:latin typeface="+mn-lt"/>
                        </a:rPr>
                        <a:t> протекания процесса (выдача литературы)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30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мин.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6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101600" y="60846"/>
            <a:ext cx="1634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4633" y="4080415"/>
            <a:ext cx="3220700" cy="2528936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в</a:t>
            </a:r>
            <a:r>
              <a:rPr lang="ru-RU" sz="1600" b="1" dirty="0" smtClean="0">
                <a:solidFill>
                  <a:prstClr val="white"/>
                </a:solidFill>
              </a:rPr>
              <a:t>недрение </a:t>
            </a:r>
            <a:r>
              <a:rPr lang="ru-RU" sz="1600" b="1" dirty="0">
                <a:solidFill>
                  <a:prstClr val="white"/>
                </a:solidFill>
              </a:rPr>
              <a:t>работы электронных услуг в библиотеках дало возможность удаленным пользователям получить информацию </a:t>
            </a:r>
            <a:r>
              <a:rPr lang="ru-RU" sz="1600" b="1" dirty="0" smtClean="0">
                <a:solidFill>
                  <a:prstClr val="white"/>
                </a:solidFill>
              </a:rPr>
              <a:t>не </a:t>
            </a:r>
            <a:r>
              <a:rPr lang="ru-RU" sz="1600" b="1" dirty="0">
                <a:solidFill>
                  <a:prstClr val="white"/>
                </a:solidFill>
              </a:rPr>
              <a:t>выходя из дома. Онлайн-консультант ответит на запрос о наличии книги в </a:t>
            </a:r>
            <a:r>
              <a:rPr lang="ru-RU" sz="1600" b="1" dirty="0" smtClean="0">
                <a:solidFill>
                  <a:prstClr val="white"/>
                </a:solidFill>
              </a:rPr>
              <a:t>библиотеке </a:t>
            </a:r>
            <a:endParaRPr lang="ru-RU" sz="16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633" y="1053030"/>
            <a:ext cx="3220700" cy="27718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17" y="4783667"/>
            <a:ext cx="4715933" cy="194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1562"/>
              </p:ext>
            </p:extLst>
          </p:nvPr>
        </p:nvGraphicFramePr>
        <p:xfrm>
          <a:off x="1914270" y="1776735"/>
          <a:ext cx="5302248" cy="218037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63929"/>
                <a:gridCol w="1207987"/>
                <a:gridCol w="1250110"/>
                <a:gridCol w="1380222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136205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Предоставление услуги для физических и юридических лиц 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30 дней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дней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 дней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817650" y="5820937"/>
            <a:ext cx="5374888" cy="820614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600" b="1" dirty="0" smtClean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т</a:t>
            </a:r>
            <a:r>
              <a:rPr lang="ru-RU" sz="1600" b="1" dirty="0" smtClean="0">
                <a:solidFill>
                  <a:prstClr val="white"/>
                </a:solidFill>
              </a:rPr>
              <a:t>рудозатраты </a:t>
            </a:r>
            <a:r>
              <a:rPr lang="ru-RU" sz="1600" b="1" dirty="0">
                <a:solidFill>
                  <a:prstClr val="white"/>
                </a:solidFill>
              </a:rPr>
              <a:t>сокращены на </a:t>
            </a:r>
            <a:r>
              <a:rPr lang="ru-RU" sz="1600" b="1" dirty="0" smtClean="0">
                <a:solidFill>
                  <a:prstClr val="white"/>
                </a:solidFill>
              </a:rPr>
              <a:t>57,6 тыс. </a:t>
            </a:r>
            <a:r>
              <a:rPr lang="ru-RU" sz="1600" b="1" dirty="0">
                <a:solidFill>
                  <a:prstClr val="white"/>
                </a:solidFill>
              </a:rPr>
              <a:t>руб</a:t>
            </a:r>
            <a:r>
              <a:rPr lang="ru-RU" sz="1600" b="1" dirty="0" smtClean="0">
                <a:solidFill>
                  <a:prstClr val="white"/>
                </a:solidFill>
              </a:rPr>
              <a:t>. за год</a:t>
            </a:r>
            <a:endParaRPr lang="ru-RU" sz="16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804" y="312348"/>
            <a:ext cx="8474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Сокращение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времени предоставления муниципальной услуги «Выдача выписок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реестра муниципальной собственности муниципального образования город Новороссийск на объекты недвижимого имущества или справок об отсутствии объектов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недвижимого имущества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муниципальной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собственности».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имущественных и земельных отношений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507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82572193"/>
              </p:ext>
            </p:extLst>
          </p:nvPr>
        </p:nvGraphicFramePr>
        <p:xfrm>
          <a:off x="200660" y="3281233"/>
          <a:ext cx="8417539" cy="298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99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2867" y="112851"/>
            <a:ext cx="8619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бережливого мышления в школах. Оптимизация процесса подготовки, проведения и оценки практических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информатике</a:t>
            </a:r>
          </a:p>
          <a:p>
            <a:pPr algn="ctr">
              <a:lnSpc>
                <a:spcPct val="80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образования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78499" y="5105401"/>
            <a:ext cx="3197536" cy="1497138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окращено </a:t>
            </a:r>
            <a:r>
              <a:rPr lang="ru-RU" sz="1600" b="1" dirty="0">
                <a:solidFill>
                  <a:prstClr val="white"/>
                </a:solidFill>
              </a:rPr>
              <a:t>время подготовки, проведения и оценки практических работ по информатике </a:t>
            </a:r>
            <a:r>
              <a:rPr lang="ru-RU" sz="1600" b="1" dirty="0" smtClean="0">
                <a:solidFill>
                  <a:prstClr val="white"/>
                </a:solidFill>
              </a:rPr>
              <a:t>до </a:t>
            </a:r>
            <a:r>
              <a:rPr lang="ru-RU" sz="1600" b="1" dirty="0">
                <a:solidFill>
                  <a:prstClr val="white"/>
                </a:solidFill>
              </a:rPr>
              <a:t>141 </a:t>
            </a:r>
            <a:r>
              <a:rPr lang="ru-RU" sz="1600" b="1" dirty="0" smtClean="0">
                <a:solidFill>
                  <a:prstClr val="white"/>
                </a:solidFill>
              </a:rPr>
              <a:t>часа </a:t>
            </a:r>
            <a:r>
              <a:rPr lang="ru-RU" sz="1600" b="1" dirty="0">
                <a:solidFill>
                  <a:prstClr val="white"/>
                </a:solidFill>
              </a:rPr>
              <a:t>в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84667" y="0"/>
            <a:ext cx="16848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11819"/>
              </p:ext>
            </p:extLst>
          </p:nvPr>
        </p:nvGraphicFramePr>
        <p:xfrm>
          <a:off x="400868" y="1182433"/>
          <a:ext cx="5164668" cy="2533823"/>
        </p:xfrm>
        <a:graphic>
          <a:graphicData uri="http://schemas.openxmlformats.org/drawingml/2006/table">
            <a:tbl>
              <a:tblPr firstRow="1" firstCol="1" bandRow="1"/>
              <a:tblGrid>
                <a:gridCol w="2458895"/>
                <a:gridCol w="1181773"/>
                <a:gridCol w="1524000"/>
              </a:tblGrid>
              <a:tr h="46646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3998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учителя при подготовке и проведении практической работы по информатике.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8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на уроке при подготовке ученика к выполнению практической работы по информатике.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8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учителя на проведение анализа  практических работ по информатике.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97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на подготовку отчета о выполнении рабочей программы по информатике.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мин.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499" y="3192487"/>
            <a:ext cx="3197536" cy="1646871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5400000">
            <a:off x="7354588" y="2715823"/>
            <a:ext cx="324342" cy="29235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68" y="4015923"/>
            <a:ext cx="5026265" cy="2586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126" y="1182433"/>
            <a:ext cx="3210909" cy="138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437853"/>
            <a:ext cx="7882599" cy="79580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За время реализации проекта </a:t>
            </a:r>
            <a:r>
              <a:rPr lang="ru-RU" sz="2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/>
            </a:r>
            <a:br>
              <a:rPr lang="ru-RU" sz="2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2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создано 57 </a:t>
            </a:r>
            <a:r>
              <a:rPr lang="ru-RU" sz="24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«бережливых» проектов, из них:</a:t>
            </a:r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2233669" y="4140081"/>
            <a:ext cx="6008839" cy="651045"/>
            <a:chOff x="-36" y="1262"/>
            <a:chExt cx="3218" cy="499"/>
          </a:xfrm>
        </p:grpSpPr>
        <p:sp>
          <p:nvSpPr>
            <p:cNvPr id="79" name="Line 3"/>
            <p:cNvSpPr>
              <a:spLocks noChangeShapeType="1"/>
            </p:cNvSpPr>
            <p:nvPr/>
          </p:nvSpPr>
          <p:spPr bwMode="gray">
            <a:xfrm>
              <a:off x="-36" y="160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000"/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gray">
            <a:xfrm>
              <a:off x="168" y="1262"/>
              <a:ext cx="301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 smtClean="0"/>
                <a:t>    18 </a:t>
              </a:r>
              <a:r>
                <a:rPr lang="ru-RU" sz="2000" dirty="0"/>
                <a:t>проектов реализовано на сегодняшний день</a:t>
              </a:r>
              <a:endParaRPr lang="en-US" sz="2000" dirty="0"/>
            </a:p>
          </p:txBody>
        </p:sp>
        <p:sp>
          <p:nvSpPr>
            <p:cNvPr id="82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10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/>
            </a:p>
          </p:txBody>
        </p:sp>
      </p:grp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1947657" y="5568360"/>
            <a:ext cx="5932602" cy="533400"/>
            <a:chOff x="1296" y="2044"/>
            <a:chExt cx="3168" cy="336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000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1776" y="2075"/>
              <a:ext cx="203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/>
                <a:t>5 </a:t>
              </a:r>
              <a:r>
                <a:rPr lang="ru-RU" sz="2000" dirty="0" smtClean="0"/>
                <a:t>проектов на </a:t>
              </a:r>
              <a:r>
                <a:rPr lang="ru-RU" sz="2000" dirty="0"/>
                <a:t>стадии </a:t>
              </a:r>
              <a:r>
                <a:rPr lang="ru-RU" sz="2000" dirty="0" smtClean="0"/>
                <a:t>разработки</a:t>
              </a:r>
              <a:endParaRPr lang="en-US" sz="2000" dirty="0"/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0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/>
            </a:p>
          </p:txBody>
        </p:sp>
      </p:grpSp>
      <p:grpSp>
        <p:nvGrpSpPr>
          <p:cNvPr id="88" name="Group 12"/>
          <p:cNvGrpSpPr>
            <a:grpSpLocks/>
          </p:cNvGrpSpPr>
          <p:nvPr/>
        </p:nvGrpSpPr>
        <p:grpSpPr bwMode="auto">
          <a:xfrm>
            <a:off x="1947656" y="2381822"/>
            <a:ext cx="5912976" cy="533400"/>
            <a:chOff x="1296" y="2654"/>
            <a:chExt cx="3168" cy="336"/>
          </a:xfrm>
        </p:grpSpPr>
        <p:sp>
          <p:nvSpPr>
            <p:cNvPr id="89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grpSp>
        <p:nvGrpSpPr>
          <p:cNvPr id="93" name="Group 17"/>
          <p:cNvGrpSpPr>
            <a:grpSpLocks/>
          </p:cNvGrpSpPr>
          <p:nvPr/>
        </p:nvGrpSpPr>
        <p:grpSpPr bwMode="auto">
          <a:xfrm>
            <a:off x="2031244" y="3334070"/>
            <a:ext cx="5829388" cy="533400"/>
            <a:chOff x="1296" y="3244"/>
            <a:chExt cx="3168" cy="336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Text Box 20"/>
            <p:cNvSpPr txBox="1">
              <a:spLocks noChangeArrowheads="1"/>
            </p:cNvSpPr>
            <p:nvPr/>
          </p:nvSpPr>
          <p:spPr bwMode="gray">
            <a:xfrm>
              <a:off x="2244" y="3275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grpSp>
        <p:nvGrpSpPr>
          <p:cNvPr id="98" name="Group 22"/>
          <p:cNvGrpSpPr>
            <a:grpSpLocks/>
          </p:cNvGrpSpPr>
          <p:nvPr/>
        </p:nvGrpSpPr>
        <p:grpSpPr bwMode="auto">
          <a:xfrm>
            <a:off x="1764632" y="4787678"/>
            <a:ext cx="6081069" cy="534988"/>
            <a:chOff x="1296" y="3244"/>
            <a:chExt cx="3257" cy="337"/>
          </a:xfrm>
        </p:grpSpPr>
        <p:sp>
          <p:nvSpPr>
            <p:cNvPr id="99" name="Line 23"/>
            <p:cNvSpPr>
              <a:spLocks noChangeShapeType="1"/>
            </p:cNvSpPr>
            <p:nvPr/>
          </p:nvSpPr>
          <p:spPr bwMode="gray">
            <a:xfrm>
              <a:off x="1529" y="3581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000"/>
            </a:p>
          </p:txBody>
        </p:sp>
        <p:sp>
          <p:nvSpPr>
            <p:cNvPr id="101" name="Text Box 25"/>
            <p:cNvSpPr txBox="1">
              <a:spLocks noChangeArrowheads="1"/>
            </p:cNvSpPr>
            <p:nvPr/>
          </p:nvSpPr>
          <p:spPr bwMode="gray">
            <a:xfrm>
              <a:off x="1793" y="3281"/>
              <a:ext cx="21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 smtClean="0"/>
                <a:t>  6 </a:t>
              </a:r>
              <a:r>
                <a:rPr lang="ru-RU" sz="2000" dirty="0"/>
                <a:t>проектов на стадии реализации</a:t>
              </a:r>
              <a:endParaRPr lang="en-US" sz="2000" dirty="0"/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10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809365" y="2452915"/>
            <a:ext cx="4303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В 2021 году завершилось 12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47294" y="318913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 2022 году в портфель </a:t>
            </a:r>
            <a:r>
              <a:rPr lang="ru-RU" sz="2000" dirty="0" smtClean="0"/>
              <a:t>«Бережливых» </a:t>
            </a:r>
            <a:r>
              <a:rPr lang="ru-RU" sz="2000" dirty="0"/>
              <a:t>проектов </a:t>
            </a:r>
            <a:r>
              <a:rPr lang="ru-RU" sz="2000" dirty="0" smtClean="0"/>
              <a:t>вошло </a:t>
            </a:r>
            <a:r>
              <a:rPr lang="ru-RU" sz="2000" dirty="0"/>
              <a:t>2</a:t>
            </a:r>
            <a:r>
              <a:rPr lang="ru-RU" sz="2000" dirty="0" smtClean="0"/>
              <a:t>4 проекта:</a:t>
            </a:r>
            <a:endParaRPr lang="ru-RU" sz="2000" dirty="0"/>
          </a:p>
        </p:txBody>
      </p: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1947656" y="1571353"/>
            <a:ext cx="5912976" cy="533400"/>
            <a:chOff x="1296" y="2044"/>
            <a:chExt cx="3168" cy="336"/>
          </a:xfrm>
        </p:grpSpPr>
        <p:sp>
          <p:nvSpPr>
            <p:cNvPr id="32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gray">
            <a:xfrm>
              <a:off x="1778" y="2127"/>
              <a:ext cx="212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/>
                <a:t>В 2020 году завершен 21 проект</a:t>
              </a:r>
              <a:endParaRPr lang="en-US" sz="2000" dirty="0"/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pic>
        <p:nvPicPr>
          <p:cNvPr id="37" name="Рисунок 7" descr="Расширение бизнеса со сплошной заливкой">
            <a:extLst>
              <a:ext uri="{FF2B5EF4-FFF2-40B4-BE49-F238E27FC236}">
                <a16:creationId xmlns:a16="http://schemas.microsoft.com/office/drawing/2014/main" xmlns="" id="{4FC08886-2DEC-4549-B41A-2386C0655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60" y="1397513"/>
            <a:ext cx="881929" cy="88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9" descr="Открытая ладонь с растением со сплошной заливкой">
            <a:extLst>
              <a:ext uri="{FF2B5EF4-FFF2-40B4-BE49-F238E27FC236}">
                <a16:creationId xmlns:a16="http://schemas.microsoft.com/office/drawing/2014/main" xmlns="" id="{52B5605F-7B5F-45B4-A8B3-233EEE97B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27" y="2227020"/>
            <a:ext cx="793281" cy="7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11" descr="Человек с идеей со сплошной заливкой">
            <a:extLst>
              <a:ext uri="{FF2B5EF4-FFF2-40B4-BE49-F238E27FC236}">
                <a16:creationId xmlns:a16="http://schemas.microsoft.com/office/drawing/2014/main" xmlns="" id="{F9069A53-C735-4689-A051-B67BB86E8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75" y="3079437"/>
            <a:ext cx="744845" cy="74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22" descr="Аудитория">
            <a:extLst>
              <a:ext uri="{FF2B5EF4-FFF2-40B4-BE49-F238E27FC236}">
                <a16:creationId xmlns="" xmlns:a16="http://schemas.microsoft.com/office/drawing/2014/main" id="{CF57E117-F240-4D1B-BDC6-59F5A61D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1820" y="4027757"/>
            <a:ext cx="463277" cy="4632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Graphic 8" descr="Completed with solid fill">
            <a:extLst>
              <a:ext uri="{FF2B5EF4-FFF2-40B4-BE49-F238E27FC236}">
                <a16:creationId xmlns="" xmlns:a16="http://schemas.microsoft.com/office/drawing/2014/main" id="{90CAC405-F031-42AF-8AA9-9129B423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2815" y="4762805"/>
            <a:ext cx="440964" cy="44249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13" descr="Интернет со сплошной заливкой">
            <a:extLst>
              <a:ext uri="{FF2B5EF4-FFF2-40B4-BE49-F238E27FC236}">
                <a16:creationId xmlns:a16="http://schemas.microsoft.com/office/drawing/2014/main" xmlns="" id="{B772F1E9-FB27-4737-BCC2-B7BB54FDE2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138" y="5415356"/>
            <a:ext cx="745950" cy="74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5566" y="129214"/>
            <a:ext cx="7937501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бережливого мышления в школах. </a:t>
            </a: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</a:t>
            </a:r>
          </a:p>
          <a:p>
            <a:pPr algn="ctr">
              <a:lnSpc>
                <a:spcPct val="80000"/>
              </a:lnSpc>
            </a:pP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бережливого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мышления школьников 9-10 </a:t>
            </a: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классов</a:t>
            </a:r>
          </a:p>
          <a:p>
            <a:pPr algn="ctr">
              <a:lnSpc>
                <a:spcPct val="80000"/>
              </a:lnSpc>
            </a:pPr>
            <a:r>
              <a:rPr lang="ru-RU" sz="1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проектной деятельности </a:t>
            </a:r>
            <a:endParaRPr lang="ru-RU" sz="17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</a:p>
          <a:p>
            <a:pPr algn="ctr">
              <a:lnSpc>
                <a:spcPct val="80000"/>
              </a:lnSpc>
            </a:pPr>
            <a:endParaRPr lang="ru-RU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71067" y="5006408"/>
            <a:ext cx="3473946" cy="901595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окращение времени протекания процесса до</a:t>
            </a:r>
            <a:r>
              <a:rPr lang="ru-RU" sz="1600" b="1" dirty="0">
                <a:solidFill>
                  <a:prstClr val="white"/>
                </a:solidFill>
              </a:rPr>
              <a:t> </a:t>
            </a:r>
            <a:r>
              <a:rPr lang="ru-RU" sz="1600" b="1" dirty="0" smtClean="0">
                <a:solidFill>
                  <a:prstClr val="white"/>
                </a:solidFill>
              </a:rPr>
              <a:t>1 недели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84667" y="0"/>
            <a:ext cx="16848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841473"/>
              </p:ext>
            </p:extLst>
          </p:nvPr>
        </p:nvGraphicFramePr>
        <p:xfrm>
          <a:off x="350848" y="1509113"/>
          <a:ext cx="4735285" cy="1357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842"/>
                <a:gridCol w="1106448"/>
                <a:gridCol w="1051995"/>
              </a:tblGrid>
              <a:tr h="42024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600" dirty="0" smtClean="0"/>
                        <a:t>Наименование цели</a:t>
                      </a:r>
                      <a:endParaRPr lang="ru-RU" sz="16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Текущий показатель</a:t>
                      </a:r>
                      <a:endParaRPr lang="ru-RU" sz="14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Целевой показатель</a:t>
                      </a:r>
                      <a:endParaRPr lang="ru-RU" sz="14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  <a:tr h="839245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Сокращение времени протекания процесса целеполагания в проектных командах</a:t>
                      </a:r>
                      <a:endParaRPr lang="ru-RU" sz="11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4 нед.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 нед.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997" y="1243906"/>
            <a:ext cx="1724582" cy="14315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358" y="1231750"/>
            <a:ext cx="1684655" cy="14437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612" y="2769675"/>
            <a:ext cx="1684655" cy="14993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533" y="2769676"/>
            <a:ext cx="1687077" cy="1489641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058850"/>
              </p:ext>
            </p:extLst>
          </p:nvPr>
        </p:nvGraphicFramePr>
        <p:xfrm>
          <a:off x="121055" y="3657388"/>
          <a:ext cx="1055134" cy="240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854"/>
                <a:gridCol w="208280"/>
              </a:tblGrid>
              <a:tr h="26646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876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Снижение процента учащихся, не имеющих представления о собственном прогрессе в ходе реализации, о целях и роли в проекте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</a:t>
                      </a:r>
                      <a:r>
                        <a:rPr lang="ru-RU" sz="1200" baseline="0" dirty="0" smtClean="0"/>
                        <a:t> 30%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277"/>
              </p:ext>
            </p:extLst>
          </p:nvPr>
        </p:nvGraphicFramePr>
        <p:xfrm>
          <a:off x="1427814" y="3685748"/>
          <a:ext cx="1226677" cy="210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160"/>
                <a:gridCol w="38851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72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Увеличение доли проектных команд готовых на этапе создания проблемы проекта, самостоятельное предложение пути решения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 70%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Стрелка вправо 17"/>
          <p:cNvSpPr/>
          <p:nvPr/>
        </p:nvSpPr>
        <p:spPr>
          <a:xfrm>
            <a:off x="4139933" y="4604393"/>
            <a:ext cx="169600" cy="1573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1203711" y="4613965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000847"/>
              </p:ext>
            </p:extLst>
          </p:nvPr>
        </p:nvGraphicFramePr>
        <p:xfrm>
          <a:off x="2905804" y="3683305"/>
          <a:ext cx="1170890" cy="177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042"/>
                <a:gridCol w="370848"/>
              </a:tblGrid>
              <a:tr h="266158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72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Увеличение доли проектных команд, использующих инструменты планирования деятельности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 80%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1943" y="4605130"/>
            <a:ext cx="243861" cy="207384"/>
          </a:xfrm>
          <a:prstGeom prst="rect">
            <a:avLst/>
          </a:prstGeom>
        </p:spPr>
      </p:pic>
      <p:sp>
        <p:nvSpPr>
          <p:cNvPr id="25" name="Пятно 1 24"/>
          <p:cNvSpPr/>
          <p:nvPr/>
        </p:nvSpPr>
        <p:spPr>
          <a:xfrm>
            <a:off x="5768409" y="3521922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977617"/>
              </p:ext>
            </p:extLst>
          </p:nvPr>
        </p:nvGraphicFramePr>
        <p:xfrm>
          <a:off x="4329598" y="3705280"/>
          <a:ext cx="1061031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978"/>
                <a:gridCol w="336053"/>
              </a:tblGrid>
              <a:tr h="251559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4310">
                <a:tc gridSpan="2">
                  <a:txBody>
                    <a:bodyPr/>
                    <a:lstStyle/>
                    <a:p>
                      <a:r>
                        <a:rPr lang="ru-RU" sz="1050" dirty="0" smtClean="0"/>
                        <a:t>Время протекания процесса целеполагания проектных команд.</a:t>
                      </a:r>
                      <a:endParaRPr lang="ru-RU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55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</a:t>
                      </a:r>
                      <a:r>
                        <a:rPr lang="ru-RU" sz="1200" dirty="0" err="1" smtClean="0"/>
                        <a:t>нед</a:t>
                      </a:r>
                      <a:r>
                        <a:rPr lang="ru-RU" sz="1200" dirty="0" smtClean="0"/>
                        <a:t>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Пятно 1 19"/>
          <p:cNvSpPr/>
          <p:nvPr/>
        </p:nvSpPr>
        <p:spPr>
          <a:xfrm>
            <a:off x="5137539" y="3570004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 Переход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ведение электронного похозяйственного учета в сельских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округах</a:t>
            </a:r>
          </a:p>
          <a:p>
            <a:pPr algn="ctr">
              <a:lnSpc>
                <a:spcPct val="80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сельского хозяйства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32087" y="4795047"/>
            <a:ext cx="2710830" cy="1411619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b="1" dirty="0" smtClean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</a:t>
            </a:r>
            <a:r>
              <a:rPr lang="ru-RU" sz="1600" b="1" dirty="0" smtClean="0">
                <a:solidFill>
                  <a:prstClr val="white"/>
                </a:solidFill>
              </a:rPr>
              <a:t>кономия бумаги, </a:t>
            </a:r>
            <a:r>
              <a:rPr lang="ru-RU" sz="1600" b="1" dirty="0">
                <a:solidFill>
                  <a:prstClr val="white"/>
                </a:solidFill>
              </a:rPr>
              <a:t>заправки орг. </a:t>
            </a:r>
            <a:r>
              <a:rPr lang="ru-RU" sz="1600" b="1" dirty="0" smtClean="0">
                <a:solidFill>
                  <a:prstClr val="white"/>
                </a:solidFill>
              </a:rPr>
              <a:t>техники по </a:t>
            </a:r>
            <a:r>
              <a:rPr lang="ru-RU" sz="1600" b="1" dirty="0">
                <a:solidFill>
                  <a:prstClr val="white"/>
                </a:solidFill>
              </a:rPr>
              <a:t>7-ми сельским округам </a:t>
            </a:r>
            <a:r>
              <a:rPr lang="ru-RU" sz="1600" b="1" dirty="0" smtClean="0">
                <a:solidFill>
                  <a:prstClr val="white"/>
                </a:solidFill>
              </a:rPr>
              <a:t>1 тыс. руб. за 3 месяца</a:t>
            </a:r>
            <a:endParaRPr lang="ru-RU" sz="16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087" y="847625"/>
            <a:ext cx="2603995" cy="1611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087" y="2849731"/>
            <a:ext cx="2604644" cy="1611047"/>
          </a:xfrm>
          <a:prstGeom prst="rect">
            <a:avLst/>
          </a:prstGeom>
        </p:spPr>
      </p:pic>
      <p:sp>
        <p:nvSpPr>
          <p:cNvPr id="26" name="Стрелка вправо 25"/>
          <p:cNvSpPr/>
          <p:nvPr/>
        </p:nvSpPr>
        <p:spPr>
          <a:xfrm rot="5400000">
            <a:off x="7241250" y="2436424"/>
            <a:ext cx="385667" cy="43016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94945"/>
              </p:ext>
            </p:extLst>
          </p:nvPr>
        </p:nvGraphicFramePr>
        <p:xfrm>
          <a:off x="338365" y="992686"/>
          <a:ext cx="4735285" cy="1088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842"/>
                <a:gridCol w="1106448"/>
                <a:gridCol w="1051995"/>
              </a:tblGrid>
              <a:tr h="39695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 smtClean="0"/>
                        <a:t>Наименование цели</a:t>
                      </a:r>
                      <a:endParaRPr lang="ru-RU" sz="12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Текущий показатель</a:t>
                      </a:r>
                      <a:endParaRPr lang="ru-RU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Целевой показатель</a:t>
                      </a:r>
                      <a:endParaRPr lang="ru-RU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  <a:tr h="631260">
                <a:tc>
                  <a:txBody>
                    <a:bodyPr/>
                    <a:lstStyle/>
                    <a:p>
                      <a:r>
                        <a:rPr lang="ru-RU" sz="1050" b="1" dirty="0" smtClean="0"/>
                        <a:t>Время предоставления справок и выписок из </a:t>
                      </a:r>
                      <a:r>
                        <a:rPr lang="ru-RU" sz="1050" b="1" dirty="0" err="1" smtClean="0"/>
                        <a:t>похозяйственных</a:t>
                      </a:r>
                      <a:r>
                        <a:rPr lang="ru-RU" sz="1050" b="1" dirty="0" smtClean="0"/>
                        <a:t> книг, за счет введения единой базы</a:t>
                      </a:r>
                      <a:r>
                        <a:rPr lang="ru-RU" sz="1050" b="1" baseline="0" dirty="0" smtClean="0"/>
                        <a:t> данных</a:t>
                      </a:r>
                      <a:endParaRPr lang="ru-RU" sz="105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/>
                        <a:t>3 дня</a:t>
                      </a:r>
                      <a:endParaRPr lang="ru-RU" sz="1050" b="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/>
                        <a:t>1 день</a:t>
                      </a:r>
                      <a:endParaRPr lang="ru-RU" sz="1050" b="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69282" y="5034766"/>
            <a:ext cx="304238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Сведения:</a:t>
            </a:r>
          </a:p>
          <a:p>
            <a:pPr marL="285750" indent="-285750">
              <a:buFontTx/>
              <a:buChar char="-"/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лицевого счета и адрес хозяйства; </a:t>
            </a:r>
          </a:p>
          <a:p>
            <a:pPr marL="285750" indent="-285750">
              <a:buFontTx/>
              <a:buChar char="-"/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 всех его членах; </a:t>
            </a:r>
          </a:p>
          <a:p>
            <a:pPr marL="285750" indent="-285750">
              <a:buFontTx/>
              <a:buChar char="-"/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участка, занятого посадками 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посевами,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кадастровый номер; </a:t>
            </a:r>
          </a:p>
          <a:p>
            <a:pPr marL="285750" indent="-285750">
              <a:buFontTx/>
              <a:buChar char="-"/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правах на имеющийся участок; </a:t>
            </a:r>
          </a:p>
          <a:p>
            <a:pPr marL="285750" indent="-285750">
              <a:buFontTx/>
              <a:buChar char="-"/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 и составе разводимых животных, птиц, пчел; об имеющемся сельскохозяйственном оборудовании, технике.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76599" y="5698835"/>
            <a:ext cx="1312448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Регламентированные отчеты, запрашиваемы данные.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60297" y="3532894"/>
            <a:ext cx="2770974" cy="376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noAutofit/>
          </a:bodyPr>
          <a:lstStyle/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книга похозяйственного учета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0200" y="5070695"/>
            <a:ext cx="187385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Гос. </a:t>
            </a: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сужбы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Земельная кадастровая палата, ФНС, Рос. реестр, Рос. архив и т.д.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углом 34"/>
          <p:cNvSpPr/>
          <p:nvPr/>
        </p:nvSpPr>
        <p:spPr>
          <a:xfrm rot="5400000">
            <a:off x="4434044" y="4240993"/>
            <a:ext cx="797558" cy="724945"/>
          </a:xfrm>
          <a:prstGeom prst="bentArrow">
            <a:avLst>
              <a:gd name="adj1" fmla="val 15585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6689" y="4066038"/>
            <a:ext cx="158127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внутригородского района или сельского округа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24586" y="2579772"/>
            <a:ext cx="2605202" cy="4154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сотрудника администрации</a:t>
            </a:r>
            <a:endParaRPr lang="ru-RU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666" y="2680750"/>
            <a:ext cx="1185184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1630684" y="2655247"/>
            <a:ext cx="780168" cy="29722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с вырезом 39"/>
          <p:cNvSpPr/>
          <p:nvPr/>
        </p:nvSpPr>
        <p:spPr>
          <a:xfrm rot="5400000">
            <a:off x="3493111" y="3076124"/>
            <a:ext cx="482931" cy="321223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405541" y="2980249"/>
            <a:ext cx="1054756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Справки и выписки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5188" y="4578776"/>
            <a:ext cx="105475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 отчетность</a:t>
            </a: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трелка углом 42"/>
          <p:cNvSpPr/>
          <p:nvPr/>
        </p:nvSpPr>
        <p:spPr>
          <a:xfrm rot="16200000">
            <a:off x="1660887" y="3284504"/>
            <a:ext cx="694843" cy="1161581"/>
          </a:xfrm>
          <a:prstGeom prst="bentArrow">
            <a:avLst>
              <a:gd name="adj1" fmla="val 11762"/>
              <a:gd name="adj2" fmla="val 18953"/>
              <a:gd name="adj3" fmla="val 20393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Стрелка углом вверх 43"/>
          <p:cNvSpPr/>
          <p:nvPr/>
        </p:nvSpPr>
        <p:spPr>
          <a:xfrm rot="10800000">
            <a:off x="1739358" y="4286937"/>
            <a:ext cx="883943" cy="593570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85350" y="0"/>
            <a:ext cx="1664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</p:spTree>
    <p:extLst>
      <p:ext uri="{BB962C8B-B14F-4D97-AF65-F5344CB8AC3E}">
        <p14:creationId xmlns:p14="http://schemas.microsoft.com/office/powerpoint/2010/main" val="254572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>
                <a:solidFill>
                  <a:srgbClr val="002060"/>
                </a:solidFill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 Сокращение времени предоставления муниципальной услуги «Выдача специальных разрешений на перевозку крупногабаритного и (или) тяжеловесного груза по автомобильным дорогам общего пользования местного значения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транспорта и дорожного хозяйства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31828" y="4433822"/>
            <a:ext cx="3272575" cy="2182907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оптимизация </a:t>
            </a:r>
            <a:r>
              <a:rPr lang="ru-RU" sz="1600" b="1" dirty="0">
                <a:solidFill>
                  <a:prstClr val="white"/>
                </a:solidFill>
              </a:rPr>
              <a:t>процесса предоставления муниципальной </a:t>
            </a:r>
            <a:r>
              <a:rPr lang="ru-RU" sz="1600" b="1" dirty="0" smtClean="0">
                <a:solidFill>
                  <a:prstClr val="white"/>
                </a:solidFill>
              </a:rPr>
              <a:t>услуги с 11 до 7 дней. </a:t>
            </a:r>
            <a:r>
              <a:rPr lang="ru-RU" sz="1600" b="1" dirty="0">
                <a:solidFill>
                  <a:prstClr val="white"/>
                </a:solidFill>
              </a:rPr>
              <a:t>Повышение удовлетворенности населения работой органов местного самоуправления.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079340"/>
              </p:ext>
            </p:extLst>
          </p:nvPr>
        </p:nvGraphicFramePr>
        <p:xfrm>
          <a:off x="374723" y="1436485"/>
          <a:ext cx="4324319" cy="2780300"/>
        </p:xfrm>
        <a:graphic>
          <a:graphicData uri="http://schemas.openxmlformats.org/drawingml/2006/table">
            <a:tbl>
              <a:tblPr firstRow="1" firstCol="1" bandRow="1"/>
              <a:tblGrid>
                <a:gridCol w="2410042"/>
                <a:gridCol w="947592"/>
                <a:gridCol w="966685"/>
              </a:tblGrid>
              <a:tr h="41387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815604">
                <a:tc>
                  <a:txBody>
                    <a:bodyPr/>
                    <a:lstStyle/>
                    <a:p>
                      <a:pPr marL="0" indent="93663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сроков регистрации заявления на получение муниципальной услуги, наложения резолюции на заявление и передачи заявления специалисту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3663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раб. дня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-84138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раб. дня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4748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сроков рассмотрения заявления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3663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 раб. дня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раб. дня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936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сроков подготовки и выдачи специального разрешения или отказа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  4 </a:t>
                      </a: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раб. дня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раб. дня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5248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Итого (без учета необходимости согласования с Госавтоинспекцией и оценки технического состояния дорог)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 раб. дней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 раб. дней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93133" y="0"/>
            <a:ext cx="1684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594" y="1446376"/>
            <a:ext cx="1278467" cy="2801549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55135996"/>
              </p:ext>
            </p:extLst>
          </p:nvPr>
        </p:nvGraphicFramePr>
        <p:xfrm>
          <a:off x="218796" y="4193435"/>
          <a:ext cx="5901266" cy="317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846" y="1719515"/>
            <a:ext cx="2409146" cy="157506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2711" y="4331332"/>
            <a:ext cx="4441054" cy="1870884"/>
            <a:chOff x="622077" y="3245177"/>
            <a:chExt cx="9160652" cy="2861517"/>
          </a:xfrm>
        </p:grpSpPr>
        <p:sp>
          <p:nvSpPr>
            <p:cNvPr id="11" name="Полилиния 10"/>
            <p:cNvSpPr/>
            <p:nvPr/>
          </p:nvSpPr>
          <p:spPr>
            <a:xfrm>
              <a:off x="622077" y="3245177"/>
              <a:ext cx="1847764" cy="2861517"/>
            </a:xfrm>
            <a:custGeom>
              <a:avLst/>
              <a:gdLst>
                <a:gd name="connsiteX0" fmla="*/ 0 w 1847763"/>
                <a:gd name="connsiteY0" fmla="*/ 92536 h 925363"/>
                <a:gd name="connsiteX1" fmla="*/ 92536 w 1847763"/>
                <a:gd name="connsiteY1" fmla="*/ 0 h 925363"/>
                <a:gd name="connsiteX2" fmla="*/ 1755227 w 1847763"/>
                <a:gd name="connsiteY2" fmla="*/ 0 h 925363"/>
                <a:gd name="connsiteX3" fmla="*/ 1847763 w 1847763"/>
                <a:gd name="connsiteY3" fmla="*/ 92536 h 925363"/>
                <a:gd name="connsiteX4" fmla="*/ 1847763 w 1847763"/>
                <a:gd name="connsiteY4" fmla="*/ 832827 h 925363"/>
                <a:gd name="connsiteX5" fmla="*/ 1755227 w 1847763"/>
                <a:gd name="connsiteY5" fmla="*/ 925363 h 925363"/>
                <a:gd name="connsiteX6" fmla="*/ 92536 w 1847763"/>
                <a:gd name="connsiteY6" fmla="*/ 925363 h 925363"/>
                <a:gd name="connsiteX7" fmla="*/ 0 w 1847763"/>
                <a:gd name="connsiteY7" fmla="*/ 832827 h 925363"/>
                <a:gd name="connsiteX8" fmla="*/ 0 w 1847763"/>
                <a:gd name="connsiteY8" fmla="*/ 92536 h 92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7763" h="925363">
                  <a:moveTo>
                    <a:pt x="0" y="92536"/>
                  </a:moveTo>
                  <a:cubicBezTo>
                    <a:pt x="0" y="41430"/>
                    <a:pt x="41430" y="0"/>
                    <a:pt x="92536" y="0"/>
                  </a:cubicBezTo>
                  <a:lnTo>
                    <a:pt x="1755227" y="0"/>
                  </a:lnTo>
                  <a:cubicBezTo>
                    <a:pt x="1806333" y="0"/>
                    <a:pt x="1847763" y="41430"/>
                    <a:pt x="1847763" y="92536"/>
                  </a:cubicBezTo>
                  <a:lnTo>
                    <a:pt x="1847763" y="832827"/>
                  </a:lnTo>
                  <a:cubicBezTo>
                    <a:pt x="1847763" y="883933"/>
                    <a:pt x="1806333" y="925363"/>
                    <a:pt x="1755227" y="925363"/>
                  </a:cubicBezTo>
                  <a:lnTo>
                    <a:pt x="92536" y="925363"/>
                  </a:lnTo>
                  <a:cubicBezTo>
                    <a:pt x="41430" y="925363"/>
                    <a:pt x="0" y="883933"/>
                    <a:pt x="0" y="832827"/>
                  </a:cubicBezTo>
                  <a:lnTo>
                    <a:pt x="0" y="92536"/>
                  </a:lnTo>
                  <a:close/>
                </a:path>
              </a:pathLst>
            </a:custGeom>
            <a:solidFill>
              <a:srgbClr val="A50E82">
                <a:hueOff val="0"/>
                <a:satOff val="0"/>
                <a:lumOff val="0"/>
                <a:alphaOff val="0"/>
              </a:srgb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583" tIns="57583" rIns="57583" bIns="57583" numCol="1" spcCol="1270" anchor="ctr" anchorCtr="0"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ru-RU" sz="800" dirty="0">
                  <a:solidFill>
                    <a:schemeClr val="bg1"/>
                  </a:solidFill>
                  <a:cs typeface="Arial" panose="020B0604020202020204" pitchFamily="34" charset="0"/>
                </a:rPr>
                <a:t>Сокращение сроков регистрации заявления на получение муниципальной услуги, наложения резолюции на заявление и передачи заявления специалисту до 2-х рабочих дней.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952609" y="3865026"/>
              <a:ext cx="1620702" cy="1935334"/>
            </a:xfrm>
            <a:custGeom>
              <a:avLst/>
              <a:gdLst>
                <a:gd name="connsiteX0" fmla="*/ 0 w 1620701"/>
                <a:gd name="connsiteY0" fmla="*/ 60895 h 608951"/>
                <a:gd name="connsiteX1" fmla="*/ 60895 w 1620701"/>
                <a:gd name="connsiteY1" fmla="*/ 0 h 608951"/>
                <a:gd name="connsiteX2" fmla="*/ 1559806 w 1620701"/>
                <a:gd name="connsiteY2" fmla="*/ 0 h 608951"/>
                <a:gd name="connsiteX3" fmla="*/ 1620701 w 1620701"/>
                <a:gd name="connsiteY3" fmla="*/ 60895 h 608951"/>
                <a:gd name="connsiteX4" fmla="*/ 1620701 w 1620701"/>
                <a:gd name="connsiteY4" fmla="*/ 548056 h 608951"/>
                <a:gd name="connsiteX5" fmla="*/ 1559806 w 1620701"/>
                <a:gd name="connsiteY5" fmla="*/ 608951 h 608951"/>
                <a:gd name="connsiteX6" fmla="*/ 60895 w 1620701"/>
                <a:gd name="connsiteY6" fmla="*/ 608951 h 608951"/>
                <a:gd name="connsiteX7" fmla="*/ 0 w 1620701"/>
                <a:gd name="connsiteY7" fmla="*/ 548056 h 608951"/>
                <a:gd name="connsiteX8" fmla="*/ 0 w 1620701"/>
                <a:gd name="connsiteY8" fmla="*/ 60895 h 60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701" h="608951">
                  <a:moveTo>
                    <a:pt x="0" y="60895"/>
                  </a:moveTo>
                  <a:cubicBezTo>
                    <a:pt x="0" y="27264"/>
                    <a:pt x="27264" y="0"/>
                    <a:pt x="60895" y="0"/>
                  </a:cubicBezTo>
                  <a:lnTo>
                    <a:pt x="1559806" y="0"/>
                  </a:lnTo>
                  <a:cubicBezTo>
                    <a:pt x="1593437" y="0"/>
                    <a:pt x="1620701" y="27264"/>
                    <a:pt x="1620701" y="60895"/>
                  </a:cubicBezTo>
                  <a:lnTo>
                    <a:pt x="1620701" y="548056"/>
                  </a:lnTo>
                  <a:cubicBezTo>
                    <a:pt x="1620701" y="581687"/>
                    <a:pt x="1593437" y="608951"/>
                    <a:pt x="1559806" y="608951"/>
                  </a:cubicBezTo>
                  <a:lnTo>
                    <a:pt x="60895" y="608951"/>
                  </a:lnTo>
                  <a:cubicBezTo>
                    <a:pt x="27264" y="608951"/>
                    <a:pt x="0" y="581687"/>
                    <a:pt x="0" y="548056"/>
                  </a:cubicBezTo>
                  <a:lnTo>
                    <a:pt x="0" y="60895"/>
                  </a:lnTo>
                  <a:close/>
                </a:path>
              </a:pathLst>
            </a:custGeom>
            <a:solidFill>
              <a:srgbClr val="14967C">
                <a:hueOff val="0"/>
                <a:satOff val="0"/>
                <a:lumOff val="0"/>
                <a:alphaOff val="0"/>
              </a:srgb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316" tIns="48316" rIns="48316" bIns="48316" numCol="1" spcCol="1270" anchor="ctr" anchorCtr="0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ru-RU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Сокращение сроков рассмотрения заявления до 3-х рабочих дней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 smtClean="0">
                <a:solidFill>
                  <a:sysClr val="window" lastClr="FFFFFF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2489755" y="4647795"/>
              <a:ext cx="423025" cy="243851"/>
            </a:xfrm>
            <a:custGeom>
              <a:avLst/>
              <a:gdLst>
                <a:gd name="connsiteX0" fmla="*/ 0 w 325726"/>
                <a:gd name="connsiteY0" fmla="*/ 26445 h 132227"/>
                <a:gd name="connsiteX1" fmla="*/ 259613 w 325726"/>
                <a:gd name="connsiteY1" fmla="*/ 26445 h 132227"/>
                <a:gd name="connsiteX2" fmla="*/ 259613 w 325726"/>
                <a:gd name="connsiteY2" fmla="*/ 0 h 132227"/>
                <a:gd name="connsiteX3" fmla="*/ 325726 w 325726"/>
                <a:gd name="connsiteY3" fmla="*/ 66114 h 132227"/>
                <a:gd name="connsiteX4" fmla="*/ 259613 w 325726"/>
                <a:gd name="connsiteY4" fmla="*/ 132227 h 132227"/>
                <a:gd name="connsiteX5" fmla="*/ 259613 w 325726"/>
                <a:gd name="connsiteY5" fmla="*/ 105782 h 132227"/>
                <a:gd name="connsiteX6" fmla="*/ 0 w 325726"/>
                <a:gd name="connsiteY6" fmla="*/ 105782 h 132227"/>
                <a:gd name="connsiteX7" fmla="*/ 0 w 325726"/>
                <a:gd name="connsiteY7" fmla="*/ 26445 h 13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26" h="132227">
                  <a:moveTo>
                    <a:pt x="0" y="26445"/>
                  </a:moveTo>
                  <a:lnTo>
                    <a:pt x="259613" y="26445"/>
                  </a:lnTo>
                  <a:lnTo>
                    <a:pt x="259613" y="0"/>
                  </a:lnTo>
                  <a:lnTo>
                    <a:pt x="325726" y="66114"/>
                  </a:lnTo>
                  <a:lnTo>
                    <a:pt x="259613" y="132227"/>
                  </a:lnTo>
                  <a:lnTo>
                    <a:pt x="259613" y="105782"/>
                  </a:lnTo>
                  <a:lnTo>
                    <a:pt x="0" y="105782"/>
                  </a:lnTo>
                  <a:lnTo>
                    <a:pt x="0" y="26445"/>
                  </a:lnTo>
                  <a:close/>
                </a:path>
              </a:pathLst>
            </a:custGeom>
            <a:solidFill>
              <a:srgbClr val="14967C">
                <a:hueOff val="0"/>
                <a:satOff val="0"/>
                <a:lumOff val="0"/>
                <a:alphaOff val="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6445" rIns="39667" bIns="2644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>
                <a:solidFill>
                  <a:sysClr val="window" lastClr="FFFFFF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955413" y="3329899"/>
              <a:ext cx="2262474" cy="2688569"/>
            </a:xfrm>
            <a:custGeom>
              <a:avLst/>
              <a:gdLst>
                <a:gd name="connsiteX0" fmla="*/ 0 w 2262474"/>
                <a:gd name="connsiteY0" fmla="*/ 127598 h 1275975"/>
                <a:gd name="connsiteX1" fmla="*/ 127598 w 2262474"/>
                <a:gd name="connsiteY1" fmla="*/ 0 h 1275975"/>
                <a:gd name="connsiteX2" fmla="*/ 2134877 w 2262474"/>
                <a:gd name="connsiteY2" fmla="*/ 0 h 1275975"/>
                <a:gd name="connsiteX3" fmla="*/ 2262475 w 2262474"/>
                <a:gd name="connsiteY3" fmla="*/ 127598 h 1275975"/>
                <a:gd name="connsiteX4" fmla="*/ 2262474 w 2262474"/>
                <a:gd name="connsiteY4" fmla="*/ 1148378 h 1275975"/>
                <a:gd name="connsiteX5" fmla="*/ 2134876 w 2262474"/>
                <a:gd name="connsiteY5" fmla="*/ 1275976 h 1275975"/>
                <a:gd name="connsiteX6" fmla="*/ 127598 w 2262474"/>
                <a:gd name="connsiteY6" fmla="*/ 1275975 h 1275975"/>
                <a:gd name="connsiteX7" fmla="*/ 0 w 2262474"/>
                <a:gd name="connsiteY7" fmla="*/ 1148377 h 1275975"/>
                <a:gd name="connsiteX8" fmla="*/ 0 w 2262474"/>
                <a:gd name="connsiteY8" fmla="*/ 127598 h 127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2474" h="1275975">
                  <a:moveTo>
                    <a:pt x="0" y="127598"/>
                  </a:moveTo>
                  <a:cubicBezTo>
                    <a:pt x="0" y="57128"/>
                    <a:pt x="57128" y="0"/>
                    <a:pt x="127598" y="0"/>
                  </a:cubicBezTo>
                  <a:lnTo>
                    <a:pt x="2134877" y="0"/>
                  </a:lnTo>
                  <a:cubicBezTo>
                    <a:pt x="2205347" y="0"/>
                    <a:pt x="2262475" y="57128"/>
                    <a:pt x="2262475" y="127598"/>
                  </a:cubicBezTo>
                  <a:cubicBezTo>
                    <a:pt x="2262475" y="467858"/>
                    <a:pt x="2262474" y="808118"/>
                    <a:pt x="2262474" y="1148378"/>
                  </a:cubicBezTo>
                  <a:cubicBezTo>
                    <a:pt x="2262474" y="1218848"/>
                    <a:pt x="2205346" y="1275976"/>
                    <a:pt x="2134876" y="1275976"/>
                  </a:cubicBezTo>
                  <a:lnTo>
                    <a:pt x="127598" y="1275975"/>
                  </a:lnTo>
                  <a:cubicBezTo>
                    <a:pt x="57128" y="1275975"/>
                    <a:pt x="0" y="1218847"/>
                    <a:pt x="0" y="1148377"/>
                  </a:cubicBezTo>
                  <a:lnTo>
                    <a:pt x="0" y="127598"/>
                  </a:lnTo>
                  <a:close/>
                </a:path>
              </a:pathLst>
            </a:custGeom>
            <a:solidFill>
              <a:srgbClr val="6A9E1F">
                <a:hueOff val="0"/>
                <a:satOff val="0"/>
                <a:lumOff val="0"/>
                <a:alphaOff val="0"/>
              </a:srgb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5952" tIns="105952" rIns="105952" bIns="105952" numCol="1" spcCol="1270" anchor="ctr" anchorCtr="0">
              <a:noAutofit/>
            </a:bodyPr>
            <a:lstStyle/>
            <a:p>
              <a:pPr lvl="0" algn="ctr">
                <a:spcBef>
                  <a:spcPct val="0"/>
                </a:spcBef>
              </a:pPr>
              <a:endParaRPr lang="ru-RU" sz="1800" kern="120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lvl="0" algn="ctr">
                <a:spcBef>
                  <a:spcPct val="0"/>
                </a:spcBef>
              </a:pPr>
              <a:r>
                <a:rPr lang="ru-RU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Сокращение сроков подготовки и выдачи специального разрешения до 2-х рабочих дней (без учета необходимости согласования с Госавтоинспекцией + 4 рабочих дня)</a:t>
              </a:r>
            </a:p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lang="ru-RU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>
                <a:solidFill>
                  <a:sysClr val="window" lastClr="FFFFFF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7188895" y="4616164"/>
              <a:ext cx="331360" cy="247354"/>
            </a:xfrm>
            <a:custGeom>
              <a:avLst/>
              <a:gdLst>
                <a:gd name="connsiteX0" fmla="*/ 0 w 479644"/>
                <a:gd name="connsiteY0" fmla="*/ 112219 h 561093"/>
                <a:gd name="connsiteX1" fmla="*/ 239822 w 479644"/>
                <a:gd name="connsiteY1" fmla="*/ 112219 h 561093"/>
                <a:gd name="connsiteX2" fmla="*/ 239822 w 479644"/>
                <a:gd name="connsiteY2" fmla="*/ 0 h 561093"/>
                <a:gd name="connsiteX3" fmla="*/ 479644 w 479644"/>
                <a:gd name="connsiteY3" fmla="*/ 280547 h 561093"/>
                <a:gd name="connsiteX4" fmla="*/ 239822 w 479644"/>
                <a:gd name="connsiteY4" fmla="*/ 561093 h 561093"/>
                <a:gd name="connsiteX5" fmla="*/ 239822 w 479644"/>
                <a:gd name="connsiteY5" fmla="*/ 448874 h 561093"/>
                <a:gd name="connsiteX6" fmla="*/ 0 w 479644"/>
                <a:gd name="connsiteY6" fmla="*/ 448874 h 561093"/>
                <a:gd name="connsiteX7" fmla="*/ 0 w 479644"/>
                <a:gd name="connsiteY7" fmla="*/ 112219 h 56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644" h="561093">
                  <a:moveTo>
                    <a:pt x="0" y="112219"/>
                  </a:moveTo>
                  <a:lnTo>
                    <a:pt x="239822" y="112219"/>
                  </a:lnTo>
                  <a:lnTo>
                    <a:pt x="239822" y="0"/>
                  </a:lnTo>
                  <a:lnTo>
                    <a:pt x="479644" y="280547"/>
                  </a:lnTo>
                  <a:lnTo>
                    <a:pt x="239822" y="561093"/>
                  </a:lnTo>
                  <a:lnTo>
                    <a:pt x="239822" y="448874"/>
                  </a:lnTo>
                  <a:lnTo>
                    <a:pt x="0" y="448874"/>
                  </a:lnTo>
                  <a:lnTo>
                    <a:pt x="0" y="112219"/>
                  </a:lnTo>
                  <a:close/>
                </a:path>
              </a:pathLst>
            </a:custGeom>
            <a:solidFill>
              <a:srgbClr val="6A9E1F">
                <a:hueOff val="0"/>
                <a:satOff val="0"/>
                <a:lumOff val="0"/>
                <a:alphaOff val="0"/>
              </a:srgbClr>
            </a:solidFill>
            <a:ln>
              <a:solidFill>
                <a:sysClr val="windowText" lastClr="000000"/>
              </a:solidFill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12219" rIns="143893" bIns="11221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>
                <a:solidFill>
                  <a:sysClr val="window" lastClr="FFFFFF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7520255" y="4041148"/>
              <a:ext cx="2262474" cy="1457150"/>
            </a:xfrm>
            <a:custGeom>
              <a:avLst/>
              <a:gdLst>
                <a:gd name="connsiteX0" fmla="*/ 0 w 2262474"/>
                <a:gd name="connsiteY0" fmla="*/ 125798 h 1257980"/>
                <a:gd name="connsiteX1" fmla="*/ 125798 w 2262474"/>
                <a:gd name="connsiteY1" fmla="*/ 0 h 1257980"/>
                <a:gd name="connsiteX2" fmla="*/ 2136676 w 2262474"/>
                <a:gd name="connsiteY2" fmla="*/ 0 h 1257980"/>
                <a:gd name="connsiteX3" fmla="*/ 2262474 w 2262474"/>
                <a:gd name="connsiteY3" fmla="*/ 125798 h 1257980"/>
                <a:gd name="connsiteX4" fmla="*/ 2262474 w 2262474"/>
                <a:gd name="connsiteY4" fmla="*/ 1132182 h 1257980"/>
                <a:gd name="connsiteX5" fmla="*/ 2136676 w 2262474"/>
                <a:gd name="connsiteY5" fmla="*/ 1257980 h 1257980"/>
                <a:gd name="connsiteX6" fmla="*/ 125798 w 2262474"/>
                <a:gd name="connsiteY6" fmla="*/ 1257980 h 1257980"/>
                <a:gd name="connsiteX7" fmla="*/ 0 w 2262474"/>
                <a:gd name="connsiteY7" fmla="*/ 1132182 h 1257980"/>
                <a:gd name="connsiteX8" fmla="*/ 0 w 2262474"/>
                <a:gd name="connsiteY8" fmla="*/ 125798 h 125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2474" h="1257980">
                  <a:moveTo>
                    <a:pt x="0" y="125798"/>
                  </a:moveTo>
                  <a:cubicBezTo>
                    <a:pt x="0" y="56322"/>
                    <a:pt x="56322" y="0"/>
                    <a:pt x="125798" y="0"/>
                  </a:cubicBezTo>
                  <a:lnTo>
                    <a:pt x="2136676" y="0"/>
                  </a:lnTo>
                  <a:cubicBezTo>
                    <a:pt x="2206152" y="0"/>
                    <a:pt x="2262474" y="56322"/>
                    <a:pt x="2262474" y="125798"/>
                  </a:cubicBezTo>
                  <a:lnTo>
                    <a:pt x="2262474" y="1132182"/>
                  </a:lnTo>
                  <a:cubicBezTo>
                    <a:pt x="2262474" y="1201658"/>
                    <a:pt x="2206152" y="1257980"/>
                    <a:pt x="2136676" y="1257980"/>
                  </a:cubicBezTo>
                  <a:lnTo>
                    <a:pt x="125798" y="1257980"/>
                  </a:lnTo>
                  <a:cubicBezTo>
                    <a:pt x="56322" y="1257980"/>
                    <a:pt x="0" y="1201658"/>
                    <a:pt x="0" y="1132182"/>
                  </a:cubicBezTo>
                  <a:lnTo>
                    <a:pt x="0" y="125798"/>
                  </a:lnTo>
                  <a:close/>
                </a:path>
              </a:pathLst>
            </a:custGeom>
            <a:solidFill>
              <a:srgbClr val="E87D37">
                <a:hueOff val="0"/>
                <a:satOff val="0"/>
                <a:lumOff val="0"/>
                <a:alphaOff val="0"/>
              </a:srgb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5425" tIns="105425" rIns="105425" bIns="105425" numCol="1" spcCol="1270" anchor="ctr" anchorCtr="0">
              <a:noAutofit/>
            </a:bodyPr>
            <a:lstStyle/>
            <a:p>
              <a:pPr lvl="0" algn="ctr">
                <a:spcBef>
                  <a:spcPct val="0"/>
                </a:spcBef>
              </a:pPr>
              <a:endParaRPr lang="ru-RU" sz="1800" kern="120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lvl="0" algn="ctr">
                <a:spcBef>
                  <a:spcPct val="0"/>
                </a:spcBef>
              </a:pPr>
              <a:endParaRPr lang="ru-RU" sz="1800" kern="120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lvl="0" algn="ctr">
                <a:spcBef>
                  <a:spcPct val="0"/>
                </a:spcBef>
              </a:pPr>
              <a:r>
                <a:rPr lang="ru-RU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Улучшение взаимодействия уполномоченного органа с 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населением</a:t>
              </a:r>
              <a:endPara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 smtClean="0">
                <a:solidFill>
                  <a:sysClr val="window" lastClr="FFFFFF"/>
                </a:solidFill>
                <a:latin typeface="Century Gothic" panose="020B0502020202020204"/>
                <a:ea typeface="+mn-ea"/>
                <a:cs typeface="+mn-cs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>
                <a:solidFill>
                  <a:sysClr val="window" lastClr="FFFFFF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9895" y="5227695"/>
            <a:ext cx="165933" cy="141042"/>
          </a:xfrm>
          <a:prstGeom prst="rect">
            <a:avLst/>
          </a:prstGeom>
        </p:spPr>
      </p:pic>
      <p:sp>
        <p:nvSpPr>
          <p:cNvPr id="27" name="Полилиния 26"/>
          <p:cNvSpPr/>
          <p:nvPr/>
        </p:nvSpPr>
        <p:spPr>
          <a:xfrm>
            <a:off x="4699042" y="4444805"/>
            <a:ext cx="895790" cy="1766573"/>
          </a:xfrm>
          <a:custGeom>
            <a:avLst/>
            <a:gdLst>
              <a:gd name="connsiteX0" fmla="*/ 0 w 1847763"/>
              <a:gd name="connsiteY0" fmla="*/ 92536 h 925363"/>
              <a:gd name="connsiteX1" fmla="*/ 92536 w 1847763"/>
              <a:gd name="connsiteY1" fmla="*/ 0 h 925363"/>
              <a:gd name="connsiteX2" fmla="*/ 1755227 w 1847763"/>
              <a:gd name="connsiteY2" fmla="*/ 0 h 925363"/>
              <a:gd name="connsiteX3" fmla="*/ 1847763 w 1847763"/>
              <a:gd name="connsiteY3" fmla="*/ 92536 h 925363"/>
              <a:gd name="connsiteX4" fmla="*/ 1847763 w 1847763"/>
              <a:gd name="connsiteY4" fmla="*/ 832827 h 925363"/>
              <a:gd name="connsiteX5" fmla="*/ 1755227 w 1847763"/>
              <a:gd name="connsiteY5" fmla="*/ 925363 h 925363"/>
              <a:gd name="connsiteX6" fmla="*/ 92536 w 1847763"/>
              <a:gd name="connsiteY6" fmla="*/ 925363 h 925363"/>
              <a:gd name="connsiteX7" fmla="*/ 0 w 1847763"/>
              <a:gd name="connsiteY7" fmla="*/ 832827 h 925363"/>
              <a:gd name="connsiteX8" fmla="*/ 0 w 1847763"/>
              <a:gd name="connsiteY8" fmla="*/ 92536 h 92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7763" h="925363">
                <a:moveTo>
                  <a:pt x="0" y="92536"/>
                </a:moveTo>
                <a:cubicBezTo>
                  <a:pt x="0" y="41430"/>
                  <a:pt x="41430" y="0"/>
                  <a:pt x="92536" y="0"/>
                </a:cubicBezTo>
                <a:lnTo>
                  <a:pt x="1755227" y="0"/>
                </a:lnTo>
                <a:cubicBezTo>
                  <a:pt x="1806333" y="0"/>
                  <a:pt x="1847763" y="41430"/>
                  <a:pt x="1847763" y="92536"/>
                </a:cubicBezTo>
                <a:lnTo>
                  <a:pt x="1847763" y="832827"/>
                </a:lnTo>
                <a:cubicBezTo>
                  <a:pt x="1847763" y="883933"/>
                  <a:pt x="1806333" y="925363"/>
                  <a:pt x="1755227" y="925363"/>
                </a:cubicBezTo>
                <a:lnTo>
                  <a:pt x="92536" y="925363"/>
                </a:lnTo>
                <a:cubicBezTo>
                  <a:pt x="41430" y="925363"/>
                  <a:pt x="0" y="883933"/>
                  <a:pt x="0" y="832827"/>
                </a:cubicBezTo>
                <a:lnTo>
                  <a:pt x="0" y="92536"/>
                </a:lnTo>
                <a:close/>
              </a:path>
            </a:pathLst>
          </a:custGeom>
          <a:solidFill>
            <a:srgbClr val="A50E82">
              <a:hueOff val="0"/>
              <a:satOff val="0"/>
              <a:lumOff val="0"/>
              <a:alphaOff val="0"/>
            </a:srgbClr>
          </a:solidFill>
          <a:ln w="15875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583" tIns="57583" rIns="57583" bIns="57583" numCol="1" spcCol="1270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Сокращение сроков предоставления муниципальной услуги с 11 дней до 7 дней (1,6 раз) без учета согласования С ГИБДД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8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sz="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437" y="5187050"/>
            <a:ext cx="165933" cy="1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137" y="3449305"/>
            <a:ext cx="2678730" cy="17509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3300" y="138252"/>
            <a:ext cx="8140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хранения посадочного материала и поддержания рабочего состояния оборудования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5019" y="5675804"/>
            <a:ext cx="6315720" cy="869439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окращение </a:t>
            </a:r>
            <a:r>
              <a:rPr lang="ru-RU" sz="1600" b="1" dirty="0">
                <a:solidFill>
                  <a:prstClr val="white"/>
                </a:solidFill>
              </a:rPr>
              <a:t>расходов на ремонт </a:t>
            </a:r>
            <a:r>
              <a:rPr lang="ru-RU" sz="1600" b="1" dirty="0" smtClean="0">
                <a:solidFill>
                  <a:prstClr val="white"/>
                </a:solidFill>
              </a:rPr>
              <a:t>средств </a:t>
            </a:r>
            <a:r>
              <a:rPr lang="ru-RU" sz="1600" b="1" dirty="0">
                <a:solidFill>
                  <a:prstClr val="white"/>
                </a:solidFill>
              </a:rPr>
              <a:t>малой </a:t>
            </a:r>
            <a:r>
              <a:rPr lang="ru-RU" sz="1600" b="1" dirty="0" smtClean="0">
                <a:solidFill>
                  <a:prstClr val="white"/>
                </a:solidFill>
              </a:rPr>
              <a:t>механизации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 </a:t>
            </a:r>
            <a:r>
              <a:rPr lang="ru-RU" sz="1600" b="1" dirty="0">
                <a:solidFill>
                  <a:prstClr val="white"/>
                </a:solidFill>
              </a:rPr>
              <a:t>40 </a:t>
            </a:r>
            <a:r>
              <a:rPr lang="ru-RU" sz="1600" b="1" dirty="0" smtClean="0">
                <a:solidFill>
                  <a:prstClr val="white"/>
                </a:solidFill>
              </a:rPr>
              <a:t>тыс. </a:t>
            </a:r>
            <a:r>
              <a:rPr lang="ru-RU" sz="1600" b="1" dirty="0">
                <a:solidFill>
                  <a:prstClr val="white"/>
                </a:solidFill>
              </a:rPr>
              <a:t>руб</a:t>
            </a:r>
            <a:r>
              <a:rPr lang="ru-RU" sz="1600" b="1" dirty="0" smtClean="0">
                <a:solidFill>
                  <a:prstClr val="white"/>
                </a:solidFill>
              </a:rPr>
              <a:t>. в год</a:t>
            </a:r>
            <a:endParaRPr lang="ru-RU" sz="1600" b="1" dirty="0">
              <a:solidFill>
                <a:prstClr val="white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812371"/>
              </p:ext>
            </p:extLst>
          </p:nvPr>
        </p:nvGraphicFramePr>
        <p:xfrm>
          <a:off x="314072" y="1510744"/>
          <a:ext cx="4580467" cy="1705531"/>
        </p:xfrm>
        <a:graphic>
          <a:graphicData uri="http://schemas.openxmlformats.org/drawingml/2006/table">
            <a:tbl>
              <a:tblPr firstRow="1" firstCol="1" bandRow="1"/>
              <a:tblGrid>
                <a:gridCol w="2339500"/>
                <a:gridCol w="919856"/>
                <a:gridCol w="1321111"/>
              </a:tblGrid>
              <a:tr h="31341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61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Повышение сроков службы средств малой механизации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 года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8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Сокращение расходов на ремонт средств малой механизации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80 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40 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7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Сокращение сроков посадки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 месяц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 недели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93133" y="0"/>
            <a:ext cx="1684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109750"/>
              </p:ext>
            </p:extLst>
          </p:nvPr>
        </p:nvGraphicFramePr>
        <p:xfrm>
          <a:off x="281188" y="3750733"/>
          <a:ext cx="4434745" cy="121585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58346"/>
                <a:gridCol w="750734"/>
                <a:gridCol w="1027043"/>
                <a:gridCol w="640524"/>
                <a:gridCol w="958098"/>
              </a:tblGrid>
              <a:tr h="91189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 планерка</a:t>
                      </a: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Разнарядка начальников участка 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Выезд на место проведения работ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3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 мин.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мин.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мин.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6" name="Прямая со стрелкой 15"/>
          <p:cNvCxnSpPr/>
          <p:nvPr/>
        </p:nvCxnSpPr>
        <p:spPr>
          <a:xfrm flipV="1">
            <a:off x="1436772" y="4204365"/>
            <a:ext cx="544981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151935" y="4193759"/>
            <a:ext cx="556916" cy="10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85" y="1972733"/>
            <a:ext cx="2315267" cy="18065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66" y="1381111"/>
            <a:ext cx="1926401" cy="1472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Пятно 1 23"/>
          <p:cNvSpPr/>
          <p:nvPr/>
        </p:nvSpPr>
        <p:spPr>
          <a:xfrm>
            <a:off x="1176314" y="3638504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2930303" y="3638504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но 1 26"/>
          <p:cNvSpPr/>
          <p:nvPr/>
        </p:nvSpPr>
        <p:spPr>
          <a:xfrm>
            <a:off x="4562421" y="3643819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87668" y="798621"/>
            <a:ext cx="3280834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/>
              <a:t>МБУ «Центр благоустройства»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61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 Выдача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разрешения на строительство объектов капитального строительства и внесения изменений в разрешения на строительство объектов капитального строительства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архитектуры и градостроительства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97750" y="5581490"/>
            <a:ext cx="7058721" cy="921760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в</a:t>
            </a:r>
            <a:r>
              <a:rPr lang="ru-RU" sz="1600" b="1" dirty="0" smtClean="0">
                <a:solidFill>
                  <a:prstClr val="white"/>
                </a:solidFill>
              </a:rPr>
              <a:t>ыдача </a:t>
            </a:r>
            <a:r>
              <a:rPr lang="ru-RU" sz="1600" b="1" dirty="0">
                <a:solidFill>
                  <a:prstClr val="white"/>
                </a:solidFill>
              </a:rPr>
              <a:t>разрешения на ввод в эксплуатацию объектов капитального </a:t>
            </a:r>
            <a:r>
              <a:rPr lang="ru-RU" sz="1600" b="1" dirty="0" smtClean="0">
                <a:solidFill>
                  <a:prstClr val="white"/>
                </a:solidFill>
              </a:rPr>
              <a:t>строительства </a:t>
            </a:r>
            <a:r>
              <a:rPr lang="ru-RU" sz="1600" b="1" dirty="0">
                <a:solidFill>
                  <a:prstClr val="white"/>
                </a:solidFill>
              </a:rPr>
              <a:t>сокращено с 7 до 5 рабочих дней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93133" y="0"/>
            <a:ext cx="1684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008012525"/>
              </p:ext>
            </p:extLst>
          </p:nvPr>
        </p:nvGraphicFramePr>
        <p:xfrm>
          <a:off x="186267" y="3581400"/>
          <a:ext cx="5833533" cy="178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177660"/>
              </p:ext>
            </p:extLst>
          </p:nvPr>
        </p:nvGraphicFramePr>
        <p:xfrm>
          <a:off x="153204" y="1286933"/>
          <a:ext cx="5256996" cy="2015988"/>
        </p:xfrm>
        <a:graphic>
          <a:graphicData uri="http://schemas.openxmlformats.org/drawingml/2006/table">
            <a:tbl>
              <a:tblPr firstRow="1" firstCol="1" bandRow="1"/>
              <a:tblGrid>
                <a:gridCol w="2783279"/>
                <a:gridCol w="1244847"/>
                <a:gridCol w="1228870"/>
              </a:tblGrid>
              <a:tr h="25406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54827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Срок регистрации заявления на получение муниципальной услуги, наложения резолюции на заявление и передачи заявления специалисту          1 рабочий день.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1 день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день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9885">
                <a:tc>
                  <a:txBody>
                    <a:bodyPr/>
                    <a:lstStyle/>
                    <a:p>
                      <a:pPr marL="0" lvl="0" indent="0"/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Сокращение сроков рассмотрения заявления до 3-х рабочих дней.</a:t>
                      </a:r>
                      <a:endParaRPr lang="ru-RU" sz="105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дня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дня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0411">
                <a:tc>
                  <a:txBody>
                    <a:bodyPr/>
                    <a:lstStyle/>
                    <a:p>
                      <a:pPr marL="0" lvl="0" indent="0"/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Сокращение сроков подготовки и выдачи ответа до 1-ого рабочего дня.</a:t>
                      </a:r>
                      <a:endParaRPr lang="ru-RU" sz="105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дня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день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0548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Итого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 дней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дней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5924622" y="1184953"/>
            <a:ext cx="2906111" cy="9984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1. Выявление </a:t>
            </a:r>
            <a:r>
              <a:rPr lang="ru-RU" sz="1000" dirty="0"/>
              <a:t>причины </a:t>
            </a:r>
            <a:r>
              <a:rPr lang="ru-RU" sz="1000" dirty="0" smtClean="0"/>
              <a:t>потери </a:t>
            </a:r>
            <a:r>
              <a:rPr lang="ru-RU" sz="1000" dirty="0"/>
              <a:t>времени в</a:t>
            </a:r>
            <a:r>
              <a:rPr lang="ru-RU" sz="1000" dirty="0" smtClean="0"/>
              <a:t> </a:t>
            </a:r>
            <a:r>
              <a:rPr lang="ru-RU" sz="1000" dirty="0"/>
              <a:t>рамках мероприятий </a:t>
            </a:r>
            <a:r>
              <a:rPr lang="ru-RU" sz="1000" dirty="0" smtClean="0"/>
              <a:t>(</a:t>
            </a:r>
            <a:r>
              <a:rPr lang="ru-RU" sz="1000" dirty="0"/>
              <a:t>длительная регистрация заявлений, возможность сокращения сроков рассмотрения </a:t>
            </a:r>
            <a:r>
              <a:rPr lang="ru-RU" sz="1000" dirty="0" smtClean="0"/>
              <a:t>заявлений, </a:t>
            </a:r>
            <a:r>
              <a:rPr lang="ru-RU" sz="1000" dirty="0"/>
              <a:t>возможность сокращения сроков подготовки и выдачи </a:t>
            </a:r>
            <a:r>
              <a:rPr lang="ru-RU" sz="1000" dirty="0" smtClean="0"/>
              <a:t>ответа).</a:t>
            </a:r>
            <a:endParaRPr lang="ru-RU" sz="10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99488" y="2655104"/>
            <a:ext cx="2756377" cy="8774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2.Сокращение </a:t>
            </a:r>
            <a:r>
              <a:rPr lang="ru-RU" sz="1000" dirty="0">
                <a:solidFill>
                  <a:schemeClr val="bg1"/>
                </a:solidFill>
              </a:rPr>
              <a:t>потерь времени </a:t>
            </a:r>
            <a:r>
              <a:rPr lang="ru-RU" sz="1000" dirty="0" smtClean="0">
                <a:solidFill>
                  <a:schemeClr val="bg1"/>
                </a:solidFill>
              </a:rPr>
              <a:t>предоставления муниципальной </a:t>
            </a:r>
            <a:r>
              <a:rPr lang="ru-RU" sz="1000" dirty="0">
                <a:solidFill>
                  <a:schemeClr val="bg1"/>
                </a:solidFill>
              </a:rPr>
              <a:t>услуги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079067" y="4026881"/>
            <a:ext cx="2751666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3.Подготовка </a:t>
            </a:r>
            <a:r>
              <a:rPr lang="ru-RU" sz="1000" dirty="0">
                <a:solidFill>
                  <a:schemeClr val="bg1"/>
                </a:solidFill>
              </a:rPr>
              <a:t>нормативно-правового акта по предоставлению муниципальной услуги с новыми сроками </a:t>
            </a:r>
          </a:p>
        </p:txBody>
      </p:sp>
      <p:sp>
        <p:nvSpPr>
          <p:cNvPr id="28" name="Нашивка 27"/>
          <p:cNvSpPr/>
          <p:nvPr/>
        </p:nvSpPr>
        <p:spPr>
          <a:xfrm rot="5400000">
            <a:off x="6266825" y="2212553"/>
            <a:ext cx="359762" cy="464696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471" y="2227208"/>
            <a:ext cx="481626" cy="38408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184" y="3530911"/>
            <a:ext cx="481626" cy="38408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845" y="3562885"/>
            <a:ext cx="481626" cy="384081"/>
          </a:xfrm>
          <a:prstGeom prst="rect">
            <a:avLst/>
          </a:prstGeom>
        </p:spPr>
      </p:pic>
      <p:sp>
        <p:nvSpPr>
          <p:cNvPr id="32" name="Пятно 1 31"/>
          <p:cNvSpPr/>
          <p:nvPr/>
        </p:nvSpPr>
        <p:spPr>
          <a:xfrm>
            <a:off x="1469658" y="3649735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но 1 32"/>
          <p:cNvSpPr/>
          <p:nvPr/>
        </p:nvSpPr>
        <p:spPr>
          <a:xfrm>
            <a:off x="2896207" y="3676033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ятно 1 33"/>
          <p:cNvSpPr/>
          <p:nvPr/>
        </p:nvSpPr>
        <p:spPr>
          <a:xfrm>
            <a:off x="4402062" y="3612477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ятно 1 34"/>
          <p:cNvSpPr/>
          <p:nvPr/>
        </p:nvSpPr>
        <p:spPr>
          <a:xfrm>
            <a:off x="5839326" y="3612478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351" y="2486786"/>
            <a:ext cx="7882599" cy="795801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Проекты завершенные в 2021 году</a:t>
            </a:r>
            <a:endParaRPr lang="ru-RU" sz="72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Рисунок 11" descr="Человек с идеей со сплошной заливкой">
            <a:extLst>
              <a:ext uri="{FF2B5EF4-FFF2-40B4-BE49-F238E27FC236}">
                <a16:creationId xmlns:a16="http://schemas.microsoft.com/office/drawing/2014/main" xmlns="" id="{F9069A53-C735-4689-A051-B67BB86E8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42" y="1546970"/>
            <a:ext cx="744845" cy="74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3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0276" y="88311"/>
            <a:ext cx="716785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Совершенствование процесса хранения информации и документов, касающихся муниципального жилищного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фонда</a:t>
            </a:r>
          </a:p>
          <a:p>
            <a:pPr algn="ctr">
              <a:lnSpc>
                <a:spcPct val="80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городского хозяйства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9205" y="5844527"/>
            <a:ext cx="7343033" cy="70907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6 тыс. руб. </a:t>
            </a:r>
            <a:r>
              <a:rPr lang="ru-RU" sz="1600" b="1" dirty="0">
                <a:solidFill>
                  <a:prstClr val="white"/>
                </a:solidFill>
              </a:rPr>
              <a:t>в год, включающий в себя трудозатраты специалистов.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93133" y="0"/>
            <a:ext cx="1684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646639"/>
              </p:ext>
            </p:extLst>
          </p:nvPr>
        </p:nvGraphicFramePr>
        <p:xfrm>
          <a:off x="499038" y="1216623"/>
          <a:ext cx="4366682" cy="1824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350"/>
                <a:gridCol w="1368166"/>
                <a:gridCol w="1368166"/>
              </a:tblGrid>
              <a:tr h="563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24765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24765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24765" marB="0" anchor="ctr">
                    <a:solidFill>
                      <a:srgbClr val="008080"/>
                    </a:solidFill>
                  </a:tcPr>
                </a:tc>
              </a:tr>
              <a:tr h="1260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Сокращение времени на поиск документов и сведений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2476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2476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2476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16700"/>
              </p:ext>
            </p:extLst>
          </p:nvPr>
        </p:nvGraphicFramePr>
        <p:xfrm>
          <a:off x="763228" y="3593474"/>
          <a:ext cx="1392892" cy="1246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730"/>
                <a:gridCol w="441162"/>
              </a:tblGrid>
              <a:tr h="26216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7466">
                <a:tc gridSpan="2">
                  <a:txBody>
                    <a:bodyPr/>
                    <a:lstStyle/>
                    <a:p>
                      <a:r>
                        <a:rPr lang="ru-RU" sz="1050" dirty="0" smtClean="0"/>
                        <a:t>Работа по поиску приватизационных дел</a:t>
                      </a:r>
                      <a:endParaRPr lang="ru-RU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16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1649"/>
              </p:ext>
            </p:extLst>
          </p:nvPr>
        </p:nvGraphicFramePr>
        <p:xfrm>
          <a:off x="2412458" y="3571681"/>
          <a:ext cx="1642471" cy="1167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253"/>
                <a:gridCol w="324218"/>
              </a:tblGrid>
              <a:tr h="285945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718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Работа по поиску заключенных договор социального найма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5 мин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022470"/>
              </p:ext>
            </p:extLst>
          </p:nvPr>
        </p:nvGraphicFramePr>
        <p:xfrm>
          <a:off x="4291295" y="3584112"/>
          <a:ext cx="1643791" cy="114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164"/>
                <a:gridCol w="52062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Показатель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72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Работа по поиску найма специализированного жилищного фонда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Стрелка вправо 25"/>
          <p:cNvSpPr/>
          <p:nvPr/>
        </p:nvSpPr>
        <p:spPr>
          <a:xfrm>
            <a:off x="2180584" y="3975333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4031545" y="3975241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ятно 1 31"/>
          <p:cNvSpPr/>
          <p:nvPr/>
        </p:nvSpPr>
        <p:spPr>
          <a:xfrm>
            <a:off x="2032177" y="3470551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но 1 32"/>
          <p:cNvSpPr/>
          <p:nvPr/>
        </p:nvSpPr>
        <p:spPr>
          <a:xfrm>
            <a:off x="3905023" y="3504809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ятно 1 33"/>
          <p:cNvSpPr/>
          <p:nvPr/>
        </p:nvSpPr>
        <p:spPr>
          <a:xfrm>
            <a:off x="5765735" y="3458386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C:\Users\PC\Desktop\ОСНОВНОЙ_06-07-308-21_Тенянской_М.Л._о_Бережливом_муниципалитете\Новый точечный рисунок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86" y="1360157"/>
            <a:ext cx="1867880" cy="16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PC\Downloads\20200910_170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04" y="1377223"/>
            <a:ext cx="1277937" cy="15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" descr="C:\Users\PC\Downloads\IMG-20200910-WA0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3988" y="3593474"/>
            <a:ext cx="2393922" cy="201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трелка вправо 47"/>
          <p:cNvSpPr/>
          <p:nvPr/>
        </p:nvSpPr>
        <p:spPr>
          <a:xfrm>
            <a:off x="6736741" y="2113799"/>
            <a:ext cx="330145" cy="20321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542235" y="960776"/>
            <a:ext cx="1151100" cy="3327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Использование бумажных носителей</a:t>
            </a:r>
            <a:endParaRPr lang="ru-RU" sz="8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180948" y="960776"/>
            <a:ext cx="1659700" cy="3327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Использование электронных таблиц</a:t>
            </a:r>
            <a:endParaRPr lang="ru-RU" sz="8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722726" y="3168960"/>
            <a:ext cx="1278100" cy="289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Использование программы</a:t>
            </a:r>
            <a:endParaRPr lang="ru-RU" sz="8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5534" y="88311"/>
            <a:ext cx="6832599" cy="786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инвентаризации квартир муниципального жилого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фонда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хозяйства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56567" y="5763942"/>
            <a:ext cx="3635276" cy="75139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239,4 тыс. руб. в год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3133" y="0"/>
            <a:ext cx="1684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341902"/>
              </p:ext>
            </p:extLst>
          </p:nvPr>
        </p:nvGraphicFramePr>
        <p:xfrm>
          <a:off x="316686" y="3518328"/>
          <a:ext cx="1391243" cy="2177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604"/>
                <a:gridCol w="440639"/>
              </a:tblGrid>
              <a:tr h="479266">
                <a:tc gridSpan="2">
                  <a:txBody>
                    <a:bodyPr/>
                    <a:lstStyle/>
                    <a:p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8546">
                <a:tc gridSpan="2">
                  <a:txBody>
                    <a:bodyPr/>
                    <a:lstStyle/>
                    <a:p>
                      <a:r>
                        <a:rPr lang="ru-RU" sz="1400" dirty="0" smtClean="0"/>
                        <a:t>Актуализация сведений в единой базе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26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часа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75059"/>
              </p:ext>
            </p:extLst>
          </p:nvPr>
        </p:nvGraphicFramePr>
        <p:xfrm>
          <a:off x="1971882" y="3526097"/>
          <a:ext cx="1084159" cy="2222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50"/>
                <a:gridCol w="214009"/>
              </a:tblGrid>
              <a:tr h="565945">
                <a:tc gridSpan="2">
                  <a:txBody>
                    <a:bodyPr/>
                    <a:lstStyle/>
                    <a:p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087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Сбор платежей составляет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5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100 %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618424"/>
              </p:ext>
            </p:extLst>
          </p:nvPr>
        </p:nvGraphicFramePr>
        <p:xfrm>
          <a:off x="3296427" y="3542919"/>
          <a:ext cx="1258265" cy="2072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43"/>
                <a:gridCol w="398522"/>
              </a:tblGrid>
              <a:tr h="520108">
                <a:tc gridSpan="2">
                  <a:txBody>
                    <a:bodyPr/>
                    <a:lstStyle/>
                    <a:p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208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Выдача справок и квитанций на оплату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10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Стрелка вправо 25"/>
          <p:cNvSpPr/>
          <p:nvPr/>
        </p:nvSpPr>
        <p:spPr>
          <a:xfrm>
            <a:off x="1733153" y="4229326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3056042" y="4229326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ятно 1 31"/>
          <p:cNvSpPr/>
          <p:nvPr/>
        </p:nvSpPr>
        <p:spPr>
          <a:xfrm>
            <a:off x="1461504" y="3390632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но 1 32"/>
          <p:cNvSpPr/>
          <p:nvPr/>
        </p:nvSpPr>
        <p:spPr>
          <a:xfrm>
            <a:off x="2795584" y="3415884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67" y="3441557"/>
            <a:ext cx="3635276" cy="204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5659" y="1159163"/>
            <a:ext cx="3089358" cy="1796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Стрелка вправо 38"/>
          <p:cNvSpPr/>
          <p:nvPr/>
        </p:nvSpPr>
        <p:spPr>
          <a:xfrm rot="5215897">
            <a:off x="7606667" y="3048941"/>
            <a:ext cx="341446" cy="22738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308522" y="2843224"/>
            <a:ext cx="1281595" cy="5202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Организовано межведомственное взаимодействие</a:t>
            </a:r>
            <a:endParaRPr lang="ru-RU" sz="11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Пятно 1 33"/>
          <p:cNvSpPr/>
          <p:nvPr/>
        </p:nvSpPr>
        <p:spPr>
          <a:xfrm>
            <a:off x="4294234" y="3390632"/>
            <a:ext cx="260458" cy="270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749345"/>
              </p:ext>
            </p:extLst>
          </p:nvPr>
        </p:nvGraphicFramePr>
        <p:xfrm>
          <a:off x="117555" y="890192"/>
          <a:ext cx="5371094" cy="2301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5367"/>
                <a:gridCol w="1481402"/>
                <a:gridCol w="1334325"/>
              </a:tblGrid>
              <a:tr h="38728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Целевой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</a:tr>
              <a:tr h="407748">
                <a:tc>
                  <a:txBody>
                    <a:bodyPr/>
                    <a:lstStyle/>
                    <a:p>
                      <a:pPr marL="17780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Актуализация сведений в единой базе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 дней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1463" indent="-1778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 часа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198"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Повышение собираемости платежей по социальному найму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57</a:t>
                      </a:r>
                      <a:r>
                        <a:rPr lang="en-US" sz="12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0729"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Выдача справок и квитанций на оплату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30 </a:t>
                      </a:r>
                      <a:r>
                        <a:rPr lang="ru-RU" sz="1200" dirty="0">
                          <a:effectLst/>
                        </a:rPr>
                        <a:t>мин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 мин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9994"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Проверка права собственности на жилые помещения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30 </a:t>
                      </a:r>
                      <a:r>
                        <a:rPr lang="ru-RU" sz="1200" dirty="0">
                          <a:effectLst/>
                        </a:rPr>
                        <a:t>мин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15 </a:t>
                      </a:r>
                      <a:r>
                        <a:rPr lang="ru-RU" sz="1200" dirty="0">
                          <a:effectLst/>
                        </a:rPr>
                        <a:t>мин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2443"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Направление информации в УИЗО и платежному агенту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30 </a:t>
                      </a:r>
                      <a:r>
                        <a:rPr lang="ru-RU" sz="1200" dirty="0">
                          <a:effectLst/>
                        </a:rPr>
                        <a:t>мин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 мин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0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 Оптимизация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процесса приема проектных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заявок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муниципальным проектам и программам – проектный офис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8706" y="5051117"/>
            <a:ext cx="4510156" cy="1583267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уменьшение количества </a:t>
            </a:r>
            <a:r>
              <a:rPr lang="ru-RU" sz="1600" b="1" dirty="0">
                <a:solidFill>
                  <a:prstClr val="white"/>
                </a:solidFill>
              </a:rPr>
              <a:t>ошибок допускаемых при разработке проектов, (экономия времени выполнения процесса до 2 ч</a:t>
            </a:r>
            <a:r>
              <a:rPr lang="ru-RU" sz="1600" b="1" dirty="0" smtClean="0">
                <a:solidFill>
                  <a:prstClr val="white"/>
                </a:solidFill>
              </a:rPr>
              <a:t>.)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834880"/>
              </p:ext>
            </p:extLst>
          </p:nvPr>
        </p:nvGraphicFramePr>
        <p:xfrm>
          <a:off x="573185" y="863599"/>
          <a:ext cx="3969201" cy="2011680"/>
        </p:xfrm>
        <a:graphic>
          <a:graphicData uri="http://schemas.openxmlformats.org/drawingml/2006/table">
            <a:tbl>
              <a:tblPr firstRow="1" firstCol="1" bandRow="1"/>
              <a:tblGrid>
                <a:gridCol w="1622494"/>
                <a:gridCol w="1419588"/>
                <a:gridCol w="927119"/>
              </a:tblGrid>
              <a:tr h="28294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424413">
                <a:tc>
                  <a:txBody>
                    <a:bodyPr/>
                    <a:lstStyle/>
                    <a:p>
                      <a:pPr marL="0" indent="93663"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</a:t>
                      </a:r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времени</a:t>
                      </a:r>
                      <a:r>
                        <a:rPr lang="ru-RU" sz="11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на обработку отчетов о реализации проектов</a:t>
                      </a:r>
                      <a:endParaRPr lang="ru-RU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3663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дня ( 8 ч * 3 дня)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ч.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294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Уменьшение возвратов по паспортам проектов</a:t>
                      </a:r>
                      <a:endParaRPr lang="ru-RU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15%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0%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294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Исключение личной сдачи документов</a:t>
                      </a:r>
                      <a:endParaRPr lang="ru-RU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0%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191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Переход на электронный документооборот</a:t>
                      </a:r>
                      <a:endParaRPr lang="ru-RU" sz="11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0%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216" y="1112224"/>
            <a:ext cx="2682784" cy="1661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08" y="2671912"/>
            <a:ext cx="2287954" cy="1289174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77533"/>
              </p:ext>
            </p:extLst>
          </p:nvPr>
        </p:nvGraphicFramePr>
        <p:xfrm>
          <a:off x="248915" y="3022318"/>
          <a:ext cx="705770" cy="1848897"/>
        </p:xfrm>
        <a:graphic>
          <a:graphicData uri="http://schemas.openxmlformats.org/drawingml/2006/table">
            <a:tbl>
              <a:tblPr/>
              <a:tblGrid>
                <a:gridCol w="705770"/>
              </a:tblGrid>
              <a:tr h="18488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структурным подразделением пакета документов проектной заявки в проектный офис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675907"/>
              </p:ext>
            </p:extLst>
          </p:nvPr>
        </p:nvGraphicFramePr>
        <p:xfrm>
          <a:off x="1245388" y="3024736"/>
          <a:ext cx="673975" cy="643078"/>
        </p:xfrm>
        <a:graphic>
          <a:graphicData uri="http://schemas.openxmlformats.org/drawingml/2006/table">
            <a:tbl>
              <a:tblPr/>
              <a:tblGrid>
                <a:gridCol w="673975"/>
              </a:tblGrid>
              <a:tr h="643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Проверка на соответствие полноты документов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954686" y="3296608"/>
            <a:ext cx="199478" cy="20743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422118"/>
              </p:ext>
            </p:extLst>
          </p:nvPr>
        </p:nvGraphicFramePr>
        <p:xfrm>
          <a:off x="2139149" y="3012742"/>
          <a:ext cx="625424" cy="944880"/>
        </p:xfrm>
        <a:graphic>
          <a:graphicData uri="http://schemas.openxmlformats.org/drawingml/2006/table">
            <a:tbl>
              <a:tblPr/>
              <a:tblGrid>
                <a:gridCol w="625424"/>
              </a:tblGrid>
              <a:tr h="513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Отправка на доработку документов проектной заявки куратору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98801"/>
              </p:ext>
            </p:extLst>
          </p:nvPr>
        </p:nvGraphicFramePr>
        <p:xfrm>
          <a:off x="1143358" y="3996185"/>
          <a:ext cx="888779" cy="518160"/>
        </p:xfrm>
        <a:graphic>
          <a:graphicData uri="http://schemas.openxmlformats.org/drawingml/2006/table">
            <a:tbl>
              <a:tblPr/>
              <a:tblGrid>
                <a:gridCol w="888779"/>
              </a:tblGrid>
              <a:tr h="446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После доработки процесс возвращается к п.1.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" name="Стрелка влево 33"/>
          <p:cNvSpPr/>
          <p:nvPr/>
        </p:nvSpPr>
        <p:spPr>
          <a:xfrm>
            <a:off x="944953" y="4308838"/>
            <a:ext cx="173680" cy="143080"/>
          </a:xfrm>
          <a:prstGeom prst="leftArrow">
            <a:avLst>
              <a:gd name="adj1" fmla="val 54554"/>
              <a:gd name="adj2" fmla="val 50000"/>
            </a:avLst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18457"/>
              </p:ext>
            </p:extLst>
          </p:nvPr>
        </p:nvGraphicFramePr>
        <p:xfrm>
          <a:off x="2950530" y="2996870"/>
          <a:ext cx="654350" cy="647240"/>
        </p:xfrm>
        <a:graphic>
          <a:graphicData uri="http://schemas.openxmlformats.org/drawingml/2006/table">
            <a:tbl>
              <a:tblPr/>
              <a:tblGrid>
                <a:gridCol w="654350"/>
              </a:tblGrid>
              <a:tr h="6472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Включение проектной заявки в реестр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83825"/>
              </p:ext>
            </p:extLst>
          </p:nvPr>
        </p:nvGraphicFramePr>
        <p:xfrm>
          <a:off x="3771899" y="2992802"/>
          <a:ext cx="762044" cy="639165"/>
        </p:xfrm>
        <a:graphic>
          <a:graphicData uri="http://schemas.openxmlformats.org/drawingml/2006/table">
            <a:tbl>
              <a:tblPr/>
              <a:tblGrid>
                <a:gridCol w="762044"/>
              </a:tblGrid>
              <a:tr h="6391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Рассмотрение проектной заявки на предмет соответствия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72327"/>
              </p:ext>
            </p:extLst>
          </p:nvPr>
        </p:nvGraphicFramePr>
        <p:xfrm>
          <a:off x="4716065" y="2997299"/>
          <a:ext cx="742535" cy="1158240"/>
        </p:xfrm>
        <a:graphic>
          <a:graphicData uri="http://schemas.openxmlformats.org/drawingml/2006/table">
            <a:tbl>
              <a:tblPr/>
              <a:tblGrid>
                <a:gridCol w="742535"/>
              </a:tblGrid>
              <a:tr h="111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Поиск контактов ответственного специалиста для уточнения недостающих данных по проектной заявке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" name="Стрелка вправо 37"/>
          <p:cNvSpPr/>
          <p:nvPr/>
        </p:nvSpPr>
        <p:spPr>
          <a:xfrm rot="5400000" flipV="1">
            <a:off x="1442281" y="3753919"/>
            <a:ext cx="312780" cy="159088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836045"/>
              </p:ext>
            </p:extLst>
          </p:nvPr>
        </p:nvGraphicFramePr>
        <p:xfrm>
          <a:off x="5643534" y="2994369"/>
          <a:ext cx="704512" cy="518160"/>
        </p:xfrm>
        <a:graphic>
          <a:graphicData uri="http://schemas.openxmlformats.org/drawingml/2006/table">
            <a:tbl>
              <a:tblPr/>
              <a:tblGrid>
                <a:gridCol w="704512"/>
              </a:tblGrid>
              <a:tr h="512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заключения к проектной заявке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892529"/>
              </p:ext>
            </p:extLst>
          </p:nvPr>
        </p:nvGraphicFramePr>
        <p:xfrm>
          <a:off x="294528" y="5192970"/>
          <a:ext cx="697230" cy="1584960"/>
        </p:xfrm>
        <a:graphic>
          <a:graphicData uri="http://schemas.openxmlformats.org/drawingml/2006/table">
            <a:tbl>
              <a:tblPr/>
              <a:tblGrid>
                <a:gridCol w="697230"/>
              </a:tblGrid>
              <a:tr h="573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случае принятия положительного решения по заявки проектный офис включает в повестку заседания заявку для утверждения Советом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Стрелка вправо 40"/>
          <p:cNvSpPr/>
          <p:nvPr/>
        </p:nvSpPr>
        <p:spPr>
          <a:xfrm rot="5400000">
            <a:off x="5908533" y="3533970"/>
            <a:ext cx="171495" cy="176668"/>
          </a:xfrm>
          <a:prstGeom prst="rightArrow">
            <a:avLst>
              <a:gd name="adj1" fmla="val 50000"/>
              <a:gd name="adj2" fmla="val 39770"/>
            </a:avLst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39719"/>
              </p:ext>
            </p:extLst>
          </p:nvPr>
        </p:nvGraphicFramePr>
        <p:xfrm>
          <a:off x="5639694" y="3726562"/>
          <a:ext cx="781231" cy="1091592"/>
        </p:xfrm>
        <a:graphic>
          <a:graphicData uri="http://schemas.openxmlformats.org/drawingml/2006/table">
            <a:tbl>
              <a:tblPr/>
              <a:tblGrid>
                <a:gridCol w="781231"/>
              </a:tblGrid>
              <a:tr h="1091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случае отрицательного заключения проектная заявка отправляется на доработку координатору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" name="Стрелка влево 42"/>
          <p:cNvSpPr/>
          <p:nvPr/>
        </p:nvSpPr>
        <p:spPr>
          <a:xfrm>
            <a:off x="988024" y="4616835"/>
            <a:ext cx="4630871" cy="201319"/>
          </a:xfrm>
          <a:prstGeom prst="lef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817242"/>
              </p:ext>
            </p:extLst>
          </p:nvPr>
        </p:nvGraphicFramePr>
        <p:xfrm>
          <a:off x="1206551" y="5207037"/>
          <a:ext cx="719960" cy="573526"/>
        </p:xfrm>
        <a:graphic>
          <a:graphicData uri="http://schemas.openxmlformats.org/drawingml/2006/table">
            <a:tbl>
              <a:tblPr/>
              <a:tblGrid>
                <a:gridCol w="719960"/>
              </a:tblGrid>
              <a:tr h="573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Отклонение проектной заявки Советом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610799"/>
              </p:ext>
            </p:extLst>
          </p:nvPr>
        </p:nvGraphicFramePr>
        <p:xfrm>
          <a:off x="1197358" y="5973124"/>
          <a:ext cx="868550" cy="624840"/>
        </p:xfrm>
        <a:graphic>
          <a:graphicData uri="http://schemas.openxmlformats.org/drawingml/2006/table">
            <a:tbl>
              <a:tblPr/>
              <a:tblGrid>
                <a:gridCol w="868550"/>
              </a:tblGrid>
              <a:tr h="573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Советом принято положительное решение по проектной заявке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28347"/>
              </p:ext>
            </p:extLst>
          </p:nvPr>
        </p:nvGraphicFramePr>
        <p:xfrm>
          <a:off x="2221277" y="5985450"/>
          <a:ext cx="719788" cy="491006"/>
        </p:xfrm>
        <a:graphic>
          <a:graphicData uri="http://schemas.openxmlformats.org/drawingml/2006/table">
            <a:tbl>
              <a:tblPr/>
              <a:tblGrid>
                <a:gridCol w="719788"/>
              </a:tblGrid>
              <a:tr h="491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ru-RU" sz="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Проектная заявка утверждена </a:t>
                      </a:r>
                      <a:endParaRPr lang="ru-RU" sz="7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" name="Пятно 1 59"/>
          <p:cNvSpPr>
            <a:spLocks noChangeArrowheads="1"/>
          </p:cNvSpPr>
          <p:nvPr/>
        </p:nvSpPr>
        <p:spPr bwMode="auto">
          <a:xfrm>
            <a:off x="771272" y="3557480"/>
            <a:ext cx="347360" cy="385122"/>
          </a:xfrm>
          <a:prstGeom prst="irregularSeal1">
            <a:avLst/>
          </a:prstGeom>
          <a:solidFill>
            <a:srgbClr val="FF0000"/>
          </a:solidFill>
          <a:ln w="12700" algn="ctr">
            <a:solidFill>
              <a:srgbClr val="450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white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Пятно 1 59"/>
          <p:cNvSpPr>
            <a:spLocks noChangeArrowheads="1"/>
          </p:cNvSpPr>
          <p:nvPr/>
        </p:nvSpPr>
        <p:spPr bwMode="auto">
          <a:xfrm>
            <a:off x="2656829" y="3533830"/>
            <a:ext cx="347360" cy="362268"/>
          </a:xfrm>
          <a:prstGeom prst="irregularSeal1">
            <a:avLst/>
          </a:prstGeom>
          <a:solidFill>
            <a:srgbClr val="FF0000"/>
          </a:solidFill>
          <a:ln w="12700" algn="ctr">
            <a:solidFill>
              <a:srgbClr val="450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prstClr val="white"/>
                </a:solidFill>
                <a:latin typeface="Arial" panose="020B0604020202020204" pitchFamily="34" charset="0"/>
              </a:rPr>
              <a:t>3</a:t>
            </a:r>
            <a:endParaRPr lang="ru-RU" altLang="ru-RU" sz="12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Пятно 1 59"/>
          <p:cNvSpPr>
            <a:spLocks noChangeArrowheads="1"/>
          </p:cNvSpPr>
          <p:nvPr/>
        </p:nvSpPr>
        <p:spPr bwMode="auto">
          <a:xfrm>
            <a:off x="1771049" y="3253449"/>
            <a:ext cx="347360" cy="362268"/>
          </a:xfrm>
          <a:prstGeom prst="irregularSeal1">
            <a:avLst/>
          </a:prstGeom>
          <a:solidFill>
            <a:srgbClr val="FF0000"/>
          </a:solidFill>
          <a:ln w="12700" algn="ctr">
            <a:solidFill>
              <a:srgbClr val="450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white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0" name="Пятно 1 59"/>
          <p:cNvSpPr>
            <a:spLocks noChangeArrowheads="1"/>
          </p:cNvSpPr>
          <p:nvPr/>
        </p:nvSpPr>
        <p:spPr bwMode="auto">
          <a:xfrm>
            <a:off x="4368706" y="3400099"/>
            <a:ext cx="347360" cy="362268"/>
          </a:xfrm>
          <a:prstGeom prst="irregularSeal1">
            <a:avLst/>
          </a:prstGeom>
          <a:solidFill>
            <a:srgbClr val="FF0000"/>
          </a:solidFill>
          <a:ln w="12700" algn="ctr">
            <a:solidFill>
              <a:srgbClr val="450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1" name="Пятно 1 59"/>
          <p:cNvSpPr>
            <a:spLocks noChangeArrowheads="1"/>
          </p:cNvSpPr>
          <p:nvPr/>
        </p:nvSpPr>
        <p:spPr bwMode="auto">
          <a:xfrm>
            <a:off x="5218047" y="3847322"/>
            <a:ext cx="347360" cy="362268"/>
          </a:xfrm>
          <a:prstGeom prst="irregularSeal1">
            <a:avLst/>
          </a:prstGeom>
          <a:solidFill>
            <a:srgbClr val="FF0000"/>
          </a:solidFill>
          <a:ln w="12700" algn="ctr">
            <a:solidFill>
              <a:srgbClr val="450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white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2" name="Пятно 1 59"/>
          <p:cNvSpPr>
            <a:spLocks noChangeArrowheads="1"/>
          </p:cNvSpPr>
          <p:nvPr/>
        </p:nvSpPr>
        <p:spPr bwMode="auto">
          <a:xfrm>
            <a:off x="829620" y="6495732"/>
            <a:ext cx="347360" cy="362268"/>
          </a:xfrm>
          <a:prstGeom prst="irregularSeal1">
            <a:avLst/>
          </a:prstGeom>
          <a:solidFill>
            <a:srgbClr val="FF0000"/>
          </a:solidFill>
          <a:ln w="12700" algn="ctr">
            <a:solidFill>
              <a:srgbClr val="450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prstClr val="white"/>
                </a:solidFill>
                <a:latin typeface="Arial" panose="020B0604020202020204" pitchFamily="34" charset="0"/>
              </a:rPr>
              <a:t>9</a:t>
            </a:r>
            <a:endParaRPr lang="ru-RU" altLang="ru-RU" sz="12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Пятно 1 59"/>
          <p:cNvSpPr>
            <a:spLocks noChangeArrowheads="1"/>
          </p:cNvSpPr>
          <p:nvPr/>
        </p:nvSpPr>
        <p:spPr bwMode="auto">
          <a:xfrm>
            <a:off x="1758768" y="5331486"/>
            <a:ext cx="577660" cy="420079"/>
          </a:xfrm>
          <a:prstGeom prst="irregularSeal1">
            <a:avLst/>
          </a:prstGeom>
          <a:solidFill>
            <a:srgbClr val="FF0000"/>
          </a:solidFill>
          <a:ln w="12700" algn="ctr">
            <a:solidFill>
              <a:srgbClr val="450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dirty="0" smtClean="0">
                <a:solidFill>
                  <a:prstClr val="white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54" name="Стрелка вправо 53"/>
          <p:cNvSpPr/>
          <p:nvPr/>
        </p:nvSpPr>
        <p:spPr>
          <a:xfrm>
            <a:off x="1967635" y="3101205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2778694" y="3147069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Стрелка вправо 55"/>
          <p:cNvSpPr/>
          <p:nvPr/>
        </p:nvSpPr>
        <p:spPr>
          <a:xfrm>
            <a:off x="3605554" y="3155747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7" name="Стрелка вправо 56"/>
          <p:cNvSpPr/>
          <p:nvPr/>
        </p:nvSpPr>
        <p:spPr>
          <a:xfrm>
            <a:off x="4542386" y="3152225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Стрелка вправо 57"/>
          <p:cNvSpPr/>
          <p:nvPr/>
        </p:nvSpPr>
        <p:spPr>
          <a:xfrm>
            <a:off x="5445216" y="3142264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Стрелка вправо 58"/>
          <p:cNvSpPr/>
          <p:nvPr/>
        </p:nvSpPr>
        <p:spPr>
          <a:xfrm>
            <a:off x="112460" y="5858826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1023680" y="5326574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" name="Стрелка вправо 60"/>
          <p:cNvSpPr/>
          <p:nvPr/>
        </p:nvSpPr>
        <p:spPr>
          <a:xfrm>
            <a:off x="1023679" y="6125599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Стрелка вправо 61"/>
          <p:cNvSpPr/>
          <p:nvPr/>
        </p:nvSpPr>
        <p:spPr>
          <a:xfrm>
            <a:off x="2047598" y="6190413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3" name="Стрелка вправо 62"/>
          <p:cNvSpPr/>
          <p:nvPr/>
        </p:nvSpPr>
        <p:spPr>
          <a:xfrm>
            <a:off x="6351450" y="3101204"/>
            <a:ext cx="173679" cy="195403"/>
          </a:xfrm>
          <a:prstGeom prst="rightArrow">
            <a:avLst/>
          </a:prstGeom>
          <a:solidFill>
            <a:srgbClr val="94B6D2"/>
          </a:solidFill>
          <a:ln w="15875" cap="rnd" cmpd="sng" algn="ctr">
            <a:solidFill>
              <a:srgbClr val="94B6D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6300" y="77823"/>
            <a:ext cx="8072968" cy="786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работы системы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Теневые бюджетные обязательства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Финансовое управление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00214" y="3791621"/>
            <a:ext cx="3049054" cy="1820335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Экономический эффект:</a:t>
            </a: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201 тыс. руб. </a:t>
            </a:r>
            <a:r>
              <a:rPr lang="ru-RU" sz="1400" b="1" dirty="0">
                <a:solidFill>
                  <a:prstClr val="white"/>
                </a:solidFill>
              </a:rPr>
              <a:t>в год, включающий в себя трудозатраты, расходы на обслуживание орг. техники и канцелярию.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51248"/>
              </p:ext>
            </p:extLst>
          </p:nvPr>
        </p:nvGraphicFramePr>
        <p:xfrm>
          <a:off x="334177" y="934822"/>
          <a:ext cx="7016748" cy="207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2000"/>
                <a:gridCol w="1841445"/>
                <a:gridCol w="1793303"/>
              </a:tblGrid>
              <a:tr h="4823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цели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Текущий показатель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Целевой показатель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</a:tr>
              <a:tr h="822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Проверка пакета документов (внутренний контроль):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правильность заполнения листа согласования (КБК, наименование, ИКЗ),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проверка проекта контракта (ИФО, сроки оказания услуг, поставки, оплаты, спецификация)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15-20 мин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15-20 мин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5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согласования  проектов муниципальных контрактов при проведении закупки </a:t>
                      </a:r>
                      <a:endParaRPr lang="ru-RU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ч.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ч.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5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проекта контракта (контракта) в УРМ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10-15 мин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мин.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9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Сканирование пакета документов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10-20 мин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мин.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7" b="-139"/>
          <a:stretch/>
        </p:blipFill>
        <p:spPr>
          <a:xfrm>
            <a:off x="334177" y="3183467"/>
            <a:ext cx="5931157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351" y="2486786"/>
            <a:ext cx="7882599" cy="795801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Проекты завершенные в 2020 году</a:t>
            </a:r>
            <a:endParaRPr lang="ru-RU" sz="72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38" name="Рисунок 9" descr="Открытая ладонь с растением со сплошной заливкой">
            <a:extLst>
              <a:ext uri="{FF2B5EF4-FFF2-40B4-BE49-F238E27FC236}">
                <a16:creationId xmlns:a16="http://schemas.microsoft.com/office/drawing/2014/main" xmlns="" id="{52B5605F-7B5F-45B4-A8B3-233EEE97B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18" y="1423560"/>
            <a:ext cx="793281" cy="7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3367" y="74546"/>
            <a:ext cx="8140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выполнения ремонтных работ согласно полученным заявкам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83266" y="5641489"/>
            <a:ext cx="3776133" cy="1049243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Экономический эффект:</a:t>
            </a: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101 тыс. </a:t>
            </a:r>
            <a:r>
              <a:rPr lang="ru-RU" sz="1400" b="1" dirty="0" err="1" smtClean="0">
                <a:solidFill>
                  <a:prstClr val="white"/>
                </a:solidFill>
              </a:rPr>
              <a:t>руб</a:t>
            </a:r>
            <a:r>
              <a:rPr lang="en-US" sz="1400" b="1" dirty="0" smtClean="0">
                <a:solidFill>
                  <a:prstClr val="white"/>
                </a:solidFill>
              </a:rPr>
              <a:t>. </a:t>
            </a:r>
            <a:r>
              <a:rPr lang="ru-RU" sz="1400" b="1" dirty="0" smtClean="0">
                <a:solidFill>
                  <a:prstClr val="white"/>
                </a:solidFill>
              </a:rPr>
              <a:t>в </a:t>
            </a:r>
            <a:r>
              <a:rPr lang="ru-RU" sz="1400" b="1" dirty="0">
                <a:solidFill>
                  <a:prstClr val="white"/>
                </a:solidFill>
              </a:rPr>
              <a:t>год, включающий в себя трудозатраты, расходы на обслуживание орг. техники, канцелярию и оплату транспортных услуг (бензин</a:t>
            </a:r>
            <a:r>
              <a:rPr lang="ru-RU" sz="1400" b="1" dirty="0" smtClean="0">
                <a:solidFill>
                  <a:prstClr val="white"/>
                </a:solidFill>
              </a:rPr>
              <a:t>)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46270"/>
              </p:ext>
            </p:extLst>
          </p:nvPr>
        </p:nvGraphicFramePr>
        <p:xfrm>
          <a:off x="194864" y="1078253"/>
          <a:ext cx="490482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4075"/>
                <a:gridCol w="1287202"/>
                <a:gridCol w="1253550"/>
              </a:tblGrid>
              <a:tr h="47188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Наименование цели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Текущий показатель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Целевой показатель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</a:tr>
              <a:tr h="2097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Внеплановые работ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шт.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шт.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51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 подачи заявки от обращающегося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специалиста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Заполнение заявки на бумажном носителе, подача заявки в СЭД «Дело», звонок руководителю/начальнику производственного отдела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мин.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Заполнение и передача заявки через СЭД «Дело»</a:t>
                      </a:r>
                    </a:p>
                    <a:p>
                      <a:pPr algn="ctr"/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мин.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25600" y="699235"/>
            <a:ext cx="6818455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МКУ «Социально </a:t>
            </a:r>
            <a:r>
              <a:rPr lang="ru-RU" sz="1600" dirty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- производственное подразделение»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0" y="1556132"/>
            <a:ext cx="3588584" cy="2107250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14563257">
            <a:off x="7045736" y="3148964"/>
            <a:ext cx="418356" cy="30723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4795371" flipV="1">
            <a:off x="6887692" y="3103651"/>
            <a:ext cx="745450" cy="27607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4155057">
            <a:off x="6423658" y="3010115"/>
            <a:ext cx="1260687" cy="24641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3220364">
            <a:off x="6519862" y="3080077"/>
            <a:ext cx="1007056" cy="3126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4772845">
            <a:off x="7102110" y="3263307"/>
            <a:ext cx="355344" cy="24633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7358039">
            <a:off x="7300241" y="3462413"/>
            <a:ext cx="203305" cy="21367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4060449" y="4453168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5873881" y="4450069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2687535" y="4453168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1202569" y="4469888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8725011" y="4431507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685131"/>
              </p:ext>
            </p:extLst>
          </p:nvPr>
        </p:nvGraphicFramePr>
        <p:xfrm>
          <a:off x="53799" y="3733436"/>
          <a:ext cx="114877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49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0510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Обращающийся специалист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0956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Заполнение и передача заявки через СЭД «Дело»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(заявки могут быть отправлены только при наличии адреса, конкретного места, фотографий неполадки, контактного телефона, вида работ)</a:t>
                      </a: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30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10 - 15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01486"/>
              </p:ext>
            </p:extLst>
          </p:nvPr>
        </p:nvGraphicFramePr>
        <p:xfrm>
          <a:off x="1426672" y="3752968"/>
          <a:ext cx="1246261" cy="163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5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4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производственного отдела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0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и обработка заявок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течении всего дня)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3-7 мин (обработка 1 заявки)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56540"/>
              </p:ext>
            </p:extLst>
          </p:nvPr>
        </p:nvGraphicFramePr>
        <p:xfrm>
          <a:off x="4310243" y="3982477"/>
          <a:ext cx="1526814" cy="134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5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92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Начальник производственного отдела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0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между исполнителями ответственными за выполнение ремонтных работ (сотрудниками МКУ  «СПП»)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462106"/>
              </p:ext>
            </p:extLst>
          </p:nvPr>
        </p:nvGraphicFramePr>
        <p:xfrm>
          <a:off x="2911638" y="3681507"/>
          <a:ext cx="1140293" cy="1821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1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11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07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Начальник производственного отдела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310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Составление реестра объёма работ (в течении рабочего дня)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324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5 -10 мин (для 1 заявки)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094272"/>
              </p:ext>
            </p:extLst>
          </p:nvPr>
        </p:nvGraphicFramePr>
        <p:xfrm>
          <a:off x="6097984" y="3777314"/>
          <a:ext cx="1229515" cy="1686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4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1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40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Слесарь - ремонтник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99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Сбор инструмента и материала для выполнения работ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99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10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Стрелка вправо 29"/>
          <p:cNvSpPr/>
          <p:nvPr/>
        </p:nvSpPr>
        <p:spPr>
          <a:xfrm>
            <a:off x="7352097" y="4469888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871073"/>
              </p:ext>
            </p:extLst>
          </p:nvPr>
        </p:nvGraphicFramePr>
        <p:xfrm>
          <a:off x="7597078" y="3913615"/>
          <a:ext cx="1128698" cy="1487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3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73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9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Слесарь - ремонтник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6225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Выход/выезд на место заявки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14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5 - 90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821499"/>
              </p:ext>
            </p:extLst>
          </p:nvPr>
        </p:nvGraphicFramePr>
        <p:xfrm>
          <a:off x="7475971" y="5684190"/>
          <a:ext cx="1368000" cy="1115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32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2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Слесарь - ремонтник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67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ремонтных работ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16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60 мин до 1-2 дней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Стрелка вправо 37">
            <a:extLst>
              <a:ext uri="{FF2B5EF4-FFF2-40B4-BE49-F238E27FC236}">
                <a16:creationId xmlns="" xmlns:a16="http://schemas.microsoft.com/office/drawing/2014/main" id="{D7B0A5DC-56D6-49AC-A056-5D3BA7E624EE}"/>
              </a:ext>
            </a:extLst>
          </p:cNvPr>
          <p:cNvSpPr/>
          <p:nvPr/>
        </p:nvSpPr>
        <p:spPr>
          <a:xfrm rot="5400000">
            <a:off x="8092923" y="5425745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="" xmlns:a16="http://schemas.microsoft.com/office/drawing/2014/main" id="{E48CFE8B-AB89-46EB-8B01-048F7CA0B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20989"/>
              </p:ext>
            </p:extLst>
          </p:nvPr>
        </p:nvGraphicFramePr>
        <p:xfrm>
          <a:off x="5647941" y="5586707"/>
          <a:ext cx="1592103" cy="1246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8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2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269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производственного отдела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60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Внесение отметки о выполнении работ в общий журнал работ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16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7 мин (для одной отметки)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Стрелка вправо 34"/>
          <p:cNvSpPr/>
          <p:nvPr/>
        </p:nvSpPr>
        <p:spPr>
          <a:xfrm rot="10800000">
            <a:off x="7240045" y="6151534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8408" y="71305"/>
            <a:ext cx="8140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бережливого мышления в школах. Оптимизация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предоставления услуги приема ребенка в дошкольное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МАДОУ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03569" y="5130569"/>
            <a:ext cx="3149415" cy="999298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время приема  документов для поступления в детский сад сократилось до 3 часов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448971"/>
              </p:ext>
            </p:extLst>
          </p:nvPr>
        </p:nvGraphicFramePr>
        <p:xfrm>
          <a:off x="80259" y="1483490"/>
          <a:ext cx="4715302" cy="1518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26"/>
                <a:gridCol w="1237464"/>
                <a:gridCol w="1205112"/>
              </a:tblGrid>
              <a:tr h="44473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Наименование цели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Текущий показатель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Целевой показатель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</a:tr>
              <a:tr h="1976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приема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документов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день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мин.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62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поступления ребенка в детский сад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часов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часа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24996" y="862899"/>
            <a:ext cx="371686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Управление образования</a:t>
            </a:r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59" y="3801535"/>
            <a:ext cx="4993391" cy="2155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430" y="1133987"/>
            <a:ext cx="3322608" cy="2597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363" y="2533448"/>
            <a:ext cx="3322608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3533" y="123989"/>
            <a:ext cx="8694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актуализации информации на официальном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сайте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администрации и городской Думы МО г. Новороссийск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1694" y="5258908"/>
            <a:ext cx="3083066" cy="1439333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27, 5 тыс. руб. </a:t>
            </a:r>
            <a:r>
              <a:rPr lang="ru-RU" sz="1600" b="1" dirty="0">
                <a:solidFill>
                  <a:prstClr val="white"/>
                </a:solidFill>
              </a:rPr>
              <a:t>в год, включающий в себя трудозатраты </a:t>
            </a:r>
            <a:r>
              <a:rPr lang="ru-RU" sz="1600" b="1" dirty="0" smtClean="0">
                <a:solidFill>
                  <a:prstClr val="white"/>
                </a:solidFill>
              </a:rPr>
              <a:t>специалистов, а </a:t>
            </a:r>
            <a:r>
              <a:rPr lang="ru-RU" sz="1600" b="1" dirty="0">
                <a:solidFill>
                  <a:prstClr val="white"/>
                </a:solidFill>
              </a:rPr>
              <a:t>также </a:t>
            </a:r>
            <a:r>
              <a:rPr lang="ru-RU" sz="1600" b="1" dirty="0" smtClean="0">
                <a:solidFill>
                  <a:prstClr val="white"/>
                </a:solidFill>
              </a:rPr>
              <a:t>экономию 52 трудовых</a:t>
            </a:r>
            <a:endParaRPr lang="ru-RU" sz="16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дней в год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27299" y="708764"/>
            <a:ext cx="44492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Отдел средств массовой информации и СМИ</a:t>
            </a:r>
            <a:endParaRPr lang="ru-RU" sz="16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899587"/>
              </p:ext>
            </p:extLst>
          </p:nvPr>
        </p:nvGraphicFramePr>
        <p:xfrm>
          <a:off x="314072" y="1510744"/>
          <a:ext cx="4580467" cy="1638892"/>
        </p:xfrm>
        <a:graphic>
          <a:graphicData uri="http://schemas.openxmlformats.org/drawingml/2006/table">
            <a:tbl>
              <a:tblPr firstRow="1" firstCol="1" bandRow="1"/>
              <a:tblGrid>
                <a:gridCol w="2339500"/>
                <a:gridCol w="919856"/>
                <a:gridCol w="1321111"/>
              </a:tblGrid>
              <a:tr h="31341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617634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Периодичность актуализация данных на официальном сайте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182 дня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дней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864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Снижение обращений в месяц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0-3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733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Актуализация сведений на вкладках сайта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1781369" y="4217072"/>
            <a:ext cx="280190" cy="218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06589559"/>
              </p:ext>
            </p:extLst>
          </p:nvPr>
        </p:nvGraphicFramePr>
        <p:xfrm>
          <a:off x="146296" y="3611547"/>
          <a:ext cx="1476061" cy="17553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28338"/>
                <a:gridCol w="347723"/>
              </a:tblGrid>
              <a:tr h="43892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Исполнитель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1588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Проверяет актуальность размещенной информации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61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5-10 мин.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3796508" y="4217072"/>
            <a:ext cx="280190" cy="218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90385795"/>
              </p:ext>
            </p:extLst>
          </p:nvPr>
        </p:nvGraphicFramePr>
        <p:xfrm>
          <a:off x="2174997" y="3604658"/>
          <a:ext cx="1492175" cy="175821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0656"/>
                <a:gridCol w="351519"/>
              </a:tblGrid>
              <a:tr h="4398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Исполнитель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361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Ежемесячно направляет информацию</a:t>
                      </a:r>
                      <a:r>
                        <a:rPr lang="ru-RU" sz="1200" baseline="0" dirty="0" smtClean="0"/>
                        <a:t> для актуализации на сайте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2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3-6 мин.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10707485"/>
              </p:ext>
            </p:extLst>
          </p:nvPr>
        </p:nvGraphicFramePr>
        <p:xfrm>
          <a:off x="4235936" y="3598009"/>
          <a:ext cx="1343597" cy="174087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27080"/>
                <a:gridCol w="316517"/>
              </a:tblGrid>
              <a:tr h="434554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Сотрудник 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1523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Вносит изменения на официальный сайт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 мин.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Овал 16"/>
          <p:cNvSpPr/>
          <p:nvPr/>
        </p:nvSpPr>
        <p:spPr>
          <a:xfrm>
            <a:off x="1301682" y="3998822"/>
            <a:ext cx="320675" cy="32067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kern="0" dirty="0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18" name="Овал 17"/>
          <p:cNvSpPr/>
          <p:nvPr/>
        </p:nvSpPr>
        <p:spPr>
          <a:xfrm>
            <a:off x="3346497" y="3998822"/>
            <a:ext cx="320675" cy="31998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FFFFFF"/>
                </a:solidFill>
                <a:latin typeface="Arial"/>
              </a:rPr>
              <a:t>2</a:t>
            </a:r>
            <a:endParaRPr lang="ru-RU" sz="14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402121" y="3998821"/>
            <a:ext cx="320675" cy="31998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FFFFFF"/>
                </a:solidFill>
                <a:latin typeface="Arial"/>
              </a:rPr>
              <a:t>3</a:t>
            </a:r>
            <a:endParaRPr lang="ru-RU" sz="1400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694" y="2811484"/>
            <a:ext cx="3083066" cy="23746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30620" r="24293" b="57178"/>
          <a:stretch/>
        </p:blipFill>
        <p:spPr>
          <a:xfrm>
            <a:off x="5722796" y="1198835"/>
            <a:ext cx="3151964" cy="15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7608" y="4736"/>
            <a:ext cx="8140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встречи несовершеннолетних на железнодорожном вокзале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06924" y="4059044"/>
            <a:ext cx="2507187" cy="1390368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25,7 тыс. руб. </a:t>
            </a:r>
            <a:r>
              <a:rPr lang="ru-RU" sz="1600" b="1" dirty="0">
                <a:solidFill>
                  <a:prstClr val="white"/>
                </a:solidFill>
              </a:rPr>
              <a:t>в год, включающий в себя </a:t>
            </a:r>
            <a:r>
              <a:rPr lang="ru-RU" sz="1600" b="1" dirty="0" smtClean="0">
                <a:solidFill>
                  <a:prstClr val="white"/>
                </a:solidFill>
              </a:rPr>
              <a:t>сокращение трудозатрат специалистов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93433" y="545782"/>
            <a:ext cx="5160434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по вопросам семьи и детства</a:t>
            </a:r>
            <a:endParaRPr lang="ru-RU" sz="1600" dirty="0">
              <a:ln w="10541" cmpd="sng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935833"/>
              </p:ext>
            </p:extLst>
          </p:nvPr>
        </p:nvGraphicFramePr>
        <p:xfrm>
          <a:off x="1256141" y="1162184"/>
          <a:ext cx="7331328" cy="2233654"/>
        </p:xfrm>
        <a:graphic>
          <a:graphicData uri="http://schemas.openxmlformats.org/drawingml/2006/table">
            <a:tbl>
              <a:tblPr firstRow="1" firstCol="1" bandRow="1"/>
              <a:tblGrid>
                <a:gridCol w="3744518"/>
                <a:gridCol w="1713408"/>
                <a:gridCol w="1873402"/>
              </a:tblGrid>
              <a:tr h="31341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617634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+mn-lt"/>
                          <a:cs typeface="Times New Roman" panose="02020603050405020304" pitchFamily="18" charset="0"/>
                        </a:rPr>
                        <a:t>Снижение количества выездов специалистов управления для встречи прибывающих групп детей, (средний в месяц)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раз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8-10 раз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854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+mn-lt"/>
                          <a:cs typeface="Times New Roman" panose="02020603050405020304" pitchFamily="18" charset="0"/>
                        </a:rPr>
                        <a:t>Увеличение количества специалистов сопредельных структур для встречи прибывающих групп детей (количество выездов специалистов других подразделений), 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7337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+mn-lt"/>
                          <a:cs typeface="Times New Roman" panose="02020603050405020304" pitchFamily="18" charset="0"/>
                        </a:rPr>
                        <a:t>Сокращение времени задействованности сотрудников УВСиД, </a:t>
                      </a: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час.</a:t>
                      </a:r>
                      <a:endParaRPr lang="ru-RU" sz="12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 ч.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78" b="87500" l="17500" r="63750">
                        <a14:foregroundMark x1="63698" y1="37778" x2="63698" y2="37778"/>
                        <a14:foregroundMark x1="63438" y1="33796" x2="63438" y2="33796"/>
                        <a14:foregroundMark x1="63698" y1="28611" x2="63698" y2="28611"/>
                        <a14:foregroundMark x1="24479" y1="42685" x2="24479" y2="42685"/>
                        <a14:foregroundMark x1="23698" y1="56111" x2="23698" y2="56111"/>
                        <a14:foregroundMark x1="66458" y1="28333" x2="66458" y2="28333"/>
                        <a14:foregroundMark x1="63594" y1="43426" x2="63594" y2="43426"/>
                        <a14:foregroundMark x1="35990" y1="27963" x2="35990" y2="27963"/>
                        <a14:foregroundMark x1="46510" y1="38981" x2="46510" y2="38981"/>
                        <a14:foregroundMark x1="47656" y1="31481" x2="47656" y2="31481"/>
                        <a14:foregroundMark x1="59583" y1="30833" x2="59583" y2="30833"/>
                        <a14:foregroundMark x1="59635" y1="65741" x2="59635" y2="65741"/>
                        <a14:foregroundMark x1="63542" y1="44352" x2="63542" y2="44352"/>
                        <a14:foregroundMark x1="63750" y1="37593" x2="63750" y2="37593"/>
                        <a14:foregroundMark x1="63750" y1="37593" x2="63750" y2="37593"/>
                        <a14:foregroundMark x1="61875" y1="35463" x2="61875" y2="35463"/>
                        <a14:foregroundMark x1="59375" y1="35093" x2="59375" y2="35093"/>
                        <a14:backgroundMark x1="63229" y1="43611" x2="63229" y2="43611"/>
                        <a14:backgroundMark x1="63854" y1="28519" x2="63854" y2="28519"/>
                        <a14:backgroundMark x1="64063" y1="36852" x2="64063" y2="36852"/>
                        <a14:backgroundMark x1="23021" y1="29722" x2="23021" y2="29722"/>
                      </a14:backgroundRemoval>
                    </a14:imgEffect>
                  </a14:imgLayer>
                </a14:imgProps>
              </a:ext>
            </a:extLst>
          </a:blip>
          <a:srcRect l="20845" t="23739" r="37662" b="19652"/>
          <a:stretch/>
        </p:blipFill>
        <p:spPr>
          <a:xfrm>
            <a:off x="168218" y="3363069"/>
            <a:ext cx="5343581" cy="30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7608" y="4736"/>
            <a:ext cx="8140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бережливого мышления в школе: Повышение удовлетворенности родителей учебным процессом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45640" y="5495478"/>
            <a:ext cx="3666067" cy="1092622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794,8 тыс. руб. </a:t>
            </a:r>
            <a:r>
              <a:rPr lang="ru-RU" sz="1600" b="1" dirty="0">
                <a:solidFill>
                  <a:prstClr val="white"/>
                </a:solidFill>
              </a:rPr>
              <a:t>в год, включающий в </a:t>
            </a:r>
            <a:r>
              <a:rPr lang="ru-RU" sz="1600" b="1" dirty="0" smtClean="0">
                <a:solidFill>
                  <a:prstClr val="white"/>
                </a:solidFill>
              </a:rPr>
              <a:t>себя сокращение трудозатрат </a:t>
            </a:r>
            <a:r>
              <a:rPr lang="ru-RU" sz="1600" b="1" dirty="0">
                <a:solidFill>
                  <a:prstClr val="white"/>
                </a:solidFill>
              </a:rPr>
              <a:t>специалистов</a:t>
            </a:r>
            <a:endParaRPr lang="ru-RU" sz="1600" b="1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2633" y="646772"/>
            <a:ext cx="51604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образования</a:t>
            </a:r>
            <a:endParaRPr lang="ru-RU" sz="16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57070"/>
              </p:ext>
            </p:extLst>
          </p:nvPr>
        </p:nvGraphicFramePr>
        <p:xfrm>
          <a:off x="70808" y="1067208"/>
          <a:ext cx="5999792" cy="1959334"/>
        </p:xfrm>
        <a:graphic>
          <a:graphicData uri="http://schemas.openxmlformats.org/drawingml/2006/table">
            <a:tbl>
              <a:tblPr firstRow="1" firstCol="1" bandRow="1"/>
              <a:tblGrid>
                <a:gridCol w="2299859"/>
                <a:gridCol w="1515533"/>
                <a:gridCol w="2184400"/>
              </a:tblGrid>
              <a:tr h="31341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6176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количества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обращений родителей по вопросам учебного процесса в негативном контексте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85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участия родителей в учебном процессе в качестве положительно настроенных и активных помощников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425" y="1067208"/>
            <a:ext cx="2817283" cy="1974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638" t="17779" r="6985" b="12749"/>
          <a:stretch/>
        </p:blipFill>
        <p:spPr>
          <a:xfrm>
            <a:off x="753533" y="3778632"/>
            <a:ext cx="4313767" cy="2429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3880" t="18258" r="7524" b="13294"/>
          <a:stretch/>
        </p:blipFill>
        <p:spPr>
          <a:xfrm>
            <a:off x="5345640" y="3388340"/>
            <a:ext cx="3666067" cy="20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4608" y="47388"/>
            <a:ext cx="800639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бережливого мышления в школе: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процесса поиска замены учителя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его отсутствия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98995" y="5508396"/>
            <a:ext cx="2995822" cy="1137937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49,6 руб. в </a:t>
            </a:r>
            <a:r>
              <a:rPr lang="ru-RU" sz="1600" b="1" dirty="0">
                <a:solidFill>
                  <a:prstClr val="white"/>
                </a:solidFill>
              </a:rPr>
              <a:t>год, включающий в себя </a:t>
            </a:r>
            <a:r>
              <a:rPr lang="ru-RU" sz="1600" b="1" dirty="0" smtClean="0">
                <a:solidFill>
                  <a:prstClr val="white"/>
                </a:solidFill>
              </a:rPr>
              <a:t>сокращение трудозатрат </a:t>
            </a:r>
            <a:r>
              <a:rPr lang="ru-RU" sz="1600" b="1" dirty="0">
                <a:solidFill>
                  <a:prstClr val="white"/>
                </a:solidFill>
              </a:rPr>
              <a:t>специалистов.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27300" y="540173"/>
            <a:ext cx="51604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образования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61" y="1076695"/>
            <a:ext cx="2245490" cy="22184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3604" t="17687" r="7445" b="12988"/>
          <a:stretch/>
        </p:blipFill>
        <p:spPr>
          <a:xfrm>
            <a:off x="334536" y="3542353"/>
            <a:ext cx="5370943" cy="3003413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697099"/>
              </p:ext>
            </p:extLst>
          </p:nvPr>
        </p:nvGraphicFramePr>
        <p:xfrm>
          <a:off x="360895" y="1047257"/>
          <a:ext cx="5302248" cy="232321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8011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Время протекания процесса поиска для замены учителя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24 ч.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 ч.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 ч.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193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Исполнение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учебного плана в полном объеме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98%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98%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995" y="3542353"/>
            <a:ext cx="2995822" cy="18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8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5599" y="120911"/>
            <a:ext cx="9711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бережливого мышления в школе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учащихся, успешно написавших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контрольные работы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05479" y="4834336"/>
            <a:ext cx="3284109" cy="1092622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увеличение </a:t>
            </a:r>
            <a:r>
              <a:rPr lang="ru-RU" sz="1600" b="1" dirty="0">
                <a:solidFill>
                  <a:prstClr val="white"/>
                </a:solidFill>
              </a:rPr>
              <a:t>доли учащихся, успешно написавших к/р по математике в 2,5 </a:t>
            </a:r>
            <a:r>
              <a:rPr lang="ru-RU" sz="1600" b="1" dirty="0" smtClean="0">
                <a:solidFill>
                  <a:prstClr val="white"/>
                </a:solidFill>
              </a:rPr>
              <a:t>раза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2633" y="646772"/>
            <a:ext cx="51604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образования</a:t>
            </a:r>
            <a:endParaRPr lang="ru-RU" sz="16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23292"/>
              </p:ext>
            </p:extLst>
          </p:nvPr>
        </p:nvGraphicFramePr>
        <p:xfrm>
          <a:off x="310096" y="966218"/>
          <a:ext cx="5210171" cy="259689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11426"/>
                <a:gridCol w="1184884"/>
                <a:gridCol w="1052364"/>
                <a:gridCol w="1161497"/>
              </a:tblGrid>
              <a:tr h="70235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784814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SimSun" panose="02010600030101010101" pitchFamily="2" charset="-122"/>
                        </a:rPr>
                        <a:t>Повышение успеваемости, средний % качества освоения общеобразовательных программ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42%</a:t>
                      </a:r>
                      <a:endParaRPr lang="ru-RU" sz="12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72%</a:t>
                      </a:r>
                      <a:endParaRPr lang="ru-RU" sz="12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72%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4814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SimSun" panose="02010600030101010101" pitchFamily="2" charset="-122"/>
                        </a:rPr>
                        <a:t>Повышение доли обучающихся, успешно написавших пробный экзамен ОГЭ по математике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78 %</a:t>
                      </a:r>
                      <a:endParaRPr lang="ru-RU" sz="12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100%</a:t>
                      </a:r>
                      <a:endParaRPr lang="ru-RU" sz="12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1" y="3730179"/>
            <a:ext cx="4883319" cy="2712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80" y="1859240"/>
            <a:ext cx="3284109" cy="25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9141" y="210611"/>
            <a:ext cx="8140700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Совершенствование системы управления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деятельностью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10922" y="5478212"/>
            <a:ext cx="3321413" cy="1329268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Экономическая выгода: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ускорение </a:t>
            </a:r>
            <a:r>
              <a:rPr lang="ru-RU" sz="1600" b="1" dirty="0">
                <a:solidFill>
                  <a:prstClr val="white"/>
                </a:solidFill>
              </a:rPr>
              <a:t>процесса выбора вида спорта и зачисление в спортивное учреждение через единую информационную </a:t>
            </a:r>
            <a:r>
              <a:rPr lang="ru-RU" sz="1600" b="1" dirty="0" smtClean="0">
                <a:solidFill>
                  <a:prstClr val="white"/>
                </a:solidFill>
              </a:rPr>
              <a:t>платформу до 3 дней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1100" y="545782"/>
            <a:ext cx="51604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по физической культуре и спорту</a:t>
            </a:r>
            <a:endParaRPr lang="ru-RU" sz="16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666252"/>
              </p:ext>
            </p:extLst>
          </p:nvPr>
        </p:nvGraphicFramePr>
        <p:xfrm>
          <a:off x="135906" y="1667800"/>
          <a:ext cx="5210171" cy="155291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11426"/>
                <a:gridCol w="1184884"/>
                <a:gridCol w="1052364"/>
                <a:gridCol w="1161497"/>
              </a:tblGrid>
              <a:tr h="70235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784814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Сокращение времени на прием документов</a:t>
                      </a:r>
                      <a:endParaRPr lang="ru-RU" sz="12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7 дней</a:t>
                      </a:r>
                      <a:endParaRPr lang="ru-RU" sz="12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3 дня</a:t>
                      </a:r>
                      <a:endParaRPr lang="ru-RU" sz="120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1100" baseline="0" dirty="0" smtClean="0">
                          <a:effectLst/>
                          <a:latin typeface="+mn-lt"/>
                        </a:rPr>
                        <a:t> дня</a:t>
                      </a:r>
                      <a:endParaRPr lang="ru-RU" sz="11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128" y="1193495"/>
            <a:ext cx="3434207" cy="1885306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1663645" y="4690925"/>
            <a:ext cx="280190" cy="218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40282167"/>
              </p:ext>
            </p:extLst>
          </p:nvPr>
        </p:nvGraphicFramePr>
        <p:xfrm>
          <a:off x="68550" y="3993538"/>
          <a:ext cx="1536231" cy="17847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74333"/>
                <a:gridCol w="361898"/>
              </a:tblGrid>
              <a:tr h="446281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Исполнитель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8547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Поиск</a:t>
                      </a:r>
                      <a:r>
                        <a:rPr lang="ru-RU" sz="1200" baseline="0" dirty="0" smtClean="0"/>
                        <a:t> тренера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9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ч.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3468161" y="4776818"/>
            <a:ext cx="280190" cy="218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11877492"/>
              </p:ext>
            </p:extLst>
          </p:nvPr>
        </p:nvGraphicFramePr>
        <p:xfrm>
          <a:off x="1956926" y="3963518"/>
          <a:ext cx="1492175" cy="182818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0656"/>
                <a:gridCol w="351519"/>
              </a:tblGrid>
              <a:tr h="45730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Исполнитель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395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График тренировок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69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3-6</a:t>
                      </a:r>
                      <a:r>
                        <a:rPr lang="ru-RU" sz="1200" baseline="0" dirty="0" smtClean="0"/>
                        <a:t> мин.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41417988"/>
              </p:ext>
            </p:extLst>
          </p:nvPr>
        </p:nvGraphicFramePr>
        <p:xfrm>
          <a:off x="3743981" y="3950860"/>
          <a:ext cx="1386458" cy="185349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59844"/>
                <a:gridCol w="326614"/>
              </a:tblGrid>
              <a:tr h="462666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Сотрудник 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6313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Время приема документов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51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д.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Овал 16"/>
          <p:cNvSpPr/>
          <p:nvPr/>
        </p:nvSpPr>
        <p:spPr>
          <a:xfrm>
            <a:off x="1322762" y="4361143"/>
            <a:ext cx="320675" cy="32067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kern="0" dirty="0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18" name="Овал 17"/>
          <p:cNvSpPr/>
          <p:nvPr/>
        </p:nvSpPr>
        <p:spPr>
          <a:xfrm>
            <a:off x="3240361" y="4311788"/>
            <a:ext cx="320675" cy="31998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FFFFFF"/>
                </a:solidFill>
                <a:latin typeface="Arial"/>
              </a:rPr>
              <a:t>2</a:t>
            </a:r>
            <a:endParaRPr lang="ru-RU" sz="14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885434" y="4361829"/>
            <a:ext cx="320675" cy="31998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FFFFFF"/>
                </a:solidFill>
                <a:latin typeface="Arial"/>
              </a:rPr>
              <a:t>3</a:t>
            </a:r>
            <a:endParaRPr lang="ru-RU" sz="1400" b="1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506" y="3078801"/>
            <a:ext cx="2405450" cy="3756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528" y="3437204"/>
            <a:ext cx="3503274" cy="20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351" y="2486786"/>
            <a:ext cx="7882599" cy="795801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Проекты завершенные в 2022 году и на стадии реализации</a:t>
            </a:r>
            <a:endParaRPr lang="ru-RU" sz="72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Graphic 8" descr="Completed with solid fill">
            <a:extLst>
              <a:ext uri="{FF2B5EF4-FFF2-40B4-BE49-F238E27FC236}">
                <a16:creationId xmlns="" xmlns:a16="http://schemas.microsoft.com/office/drawing/2014/main" id="{90CAC405-F031-42AF-8AA9-9129B423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682" y="563338"/>
            <a:ext cx="581852" cy="58387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1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138252"/>
            <a:ext cx="8140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Автоматизация процесса выполнения технической поддержки согласно полученным заявкам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34635" y="3835412"/>
            <a:ext cx="1931565" cy="2761117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Экономический эффект:</a:t>
            </a: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71 тыс. руб. в </a:t>
            </a:r>
            <a:r>
              <a:rPr lang="ru-RU" sz="1400" b="1" dirty="0">
                <a:solidFill>
                  <a:prstClr val="white"/>
                </a:solidFill>
              </a:rPr>
              <a:t>год, включающий в себя трудозатраты, расходы на обслуживание орг. техники, канцелярию и оплату транспортных услуг (бензин</a:t>
            </a:r>
            <a:r>
              <a:rPr lang="ru-RU" sz="1400" b="1" dirty="0" smtClean="0">
                <a:solidFill>
                  <a:prstClr val="white"/>
                </a:solidFill>
              </a:rPr>
              <a:t>)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25600" y="699235"/>
            <a:ext cx="68184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МКУ «Социально </a:t>
            </a:r>
            <a:r>
              <a:rPr lang="ru-RU" sz="1600" dirty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- производственное подразделение»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827" y="1052413"/>
            <a:ext cx="1873303" cy="23979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201" y="2046187"/>
            <a:ext cx="243861" cy="243861"/>
          </a:xfrm>
          <a:prstGeom prst="rect">
            <a:avLst/>
          </a:prstGeom>
        </p:spPr>
      </p:pic>
      <p:pic>
        <p:nvPicPr>
          <p:cNvPr id="36" name="Объект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E3EEE2F7-BE56-4C08-9FF1-0B67485DFADB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98" y="1083319"/>
            <a:ext cx="1816802" cy="2397957"/>
          </a:xfrm>
          <a:prstGeom prst="rect">
            <a:avLst/>
          </a:prstGeom>
        </p:spPr>
      </p:pic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178413"/>
              </p:ext>
            </p:extLst>
          </p:nvPr>
        </p:nvGraphicFramePr>
        <p:xfrm>
          <a:off x="206275" y="1100666"/>
          <a:ext cx="4619725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1856629"/>
                <a:gridCol w="1454261"/>
                <a:gridCol w="1308835"/>
              </a:tblGrid>
              <a:tr h="23191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45702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Время на обработку поступивших заявок</a:t>
                      </a:r>
                      <a:endParaRPr lang="ru-RU" sz="12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раб. день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090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Доля выполнения работ, согласно поступившим заявкам, </a:t>
                      </a:r>
                      <a:r>
                        <a:rPr lang="ru-RU" sz="1200" b="1" dirty="0"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084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+mn-lt"/>
                          <a:cs typeface="Times New Roman" panose="02020603050405020304" pitchFamily="18" charset="0"/>
                        </a:rPr>
                        <a:t>Сокращение </a:t>
                      </a:r>
                      <a:r>
                        <a:rPr lang="ru-RU" sz="1200" b="1" dirty="0" smtClean="0">
                          <a:latin typeface="+mn-lt"/>
                          <a:cs typeface="Times New Roman" panose="02020603050405020304" pitchFamily="18" charset="0"/>
                        </a:rPr>
                        <a:t>доли внеплановых работ</a:t>
                      </a:r>
                      <a:endParaRPr lang="ru-RU" sz="12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214-485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37-485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8" name="Стрелка вправо 37"/>
          <p:cNvSpPr/>
          <p:nvPr/>
        </p:nvSpPr>
        <p:spPr>
          <a:xfrm>
            <a:off x="2998660" y="4394552"/>
            <a:ext cx="109134" cy="2575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3908188" y="4407336"/>
            <a:ext cx="109134" cy="2575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prstClr val="white"/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2034565" y="4530320"/>
            <a:ext cx="109134" cy="2575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prstClr val="white"/>
              </a:solidFill>
            </a:endParaRPr>
          </a:p>
        </p:txBody>
      </p:sp>
      <p:sp>
        <p:nvSpPr>
          <p:cNvPr id="42" name="Стрелка вправо 41"/>
          <p:cNvSpPr/>
          <p:nvPr/>
        </p:nvSpPr>
        <p:spPr>
          <a:xfrm>
            <a:off x="1131864" y="4530321"/>
            <a:ext cx="109134" cy="2575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prstClr val="white"/>
              </a:solidFill>
            </a:endParaRPr>
          </a:p>
        </p:txBody>
      </p:sp>
      <p:sp>
        <p:nvSpPr>
          <p:cNvPr id="43" name="Стрелка вправо 42"/>
          <p:cNvSpPr/>
          <p:nvPr/>
        </p:nvSpPr>
        <p:spPr>
          <a:xfrm>
            <a:off x="5653783" y="4508284"/>
            <a:ext cx="109134" cy="2575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prstClr val="white"/>
              </a:solidFill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514470"/>
              </p:ext>
            </p:extLst>
          </p:nvPr>
        </p:nvGraphicFramePr>
        <p:xfrm>
          <a:off x="129824" y="3498623"/>
          <a:ext cx="996244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4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Обращающийся специалист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212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Заполнение и передача заявки через СЭД «Дело»</a:t>
                      </a:r>
                    </a:p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(заявки могут быть отправлены только при наличии адреса, конкретного места, фотографий или скриншота экрана неполадки, контактного телефона, вида работ)</a:t>
                      </a:r>
                    </a:p>
                    <a:p>
                      <a:pPr algn="ctr"/>
                      <a:endParaRPr lang="ru-RU" sz="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40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10 - 15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002326"/>
              </p:ext>
            </p:extLst>
          </p:nvPr>
        </p:nvGraphicFramePr>
        <p:xfrm>
          <a:off x="1253834" y="3676643"/>
          <a:ext cx="743532" cy="1886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89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Начальник отдела АСУ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425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Сбор и обработка заявок</a:t>
                      </a:r>
                    </a:p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(в течении всего дня)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979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3-7 мин (обработка 1 заявки)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279243"/>
              </p:ext>
            </p:extLst>
          </p:nvPr>
        </p:nvGraphicFramePr>
        <p:xfrm>
          <a:off x="3121204" y="3330031"/>
          <a:ext cx="743532" cy="2283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9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97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Начальник отдела АСУ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3849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между исполнителями ответственными за выполнение ремонтных работ (сотрудниками МКУ  «СПП»)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67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233125"/>
              </p:ext>
            </p:extLst>
          </p:nvPr>
        </p:nvGraphicFramePr>
        <p:xfrm>
          <a:off x="2205520" y="3369994"/>
          <a:ext cx="743532" cy="224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038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Начальник отдела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АСУ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68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Составление реестра объёма работ (в течении рабочего дня)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168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5 -10 мин (для 1 заявки)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11599"/>
              </p:ext>
            </p:extLst>
          </p:nvPr>
        </p:nvGraphicFramePr>
        <p:xfrm>
          <a:off x="4017322" y="3742769"/>
          <a:ext cx="701604" cy="181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2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874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Главный специалист АСУ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045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Сбор инструмента и материала для выполнения работ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59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5 – 10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9" name="Стрелка вправо 48"/>
          <p:cNvSpPr/>
          <p:nvPr/>
        </p:nvSpPr>
        <p:spPr>
          <a:xfrm>
            <a:off x="4730537" y="4425995"/>
            <a:ext cx="109134" cy="2575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prstClr val="white"/>
              </a:solidFill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420514"/>
              </p:ext>
            </p:extLst>
          </p:nvPr>
        </p:nvGraphicFramePr>
        <p:xfrm>
          <a:off x="4854955" y="3999868"/>
          <a:ext cx="725755" cy="1318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0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093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Главный специалист АСУ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Выход/выезд на место заявки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05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5 - 90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118724"/>
              </p:ext>
            </p:extLst>
          </p:nvPr>
        </p:nvGraphicFramePr>
        <p:xfrm>
          <a:off x="5811519" y="3933161"/>
          <a:ext cx="843281" cy="1500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0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21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Главный специалист АСУ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81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Выполнение поставленной задачи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637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От 5 мин до 1-2 дней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2" name="Стрелка вправо 37">
            <a:extLst>
              <a:ext uri="{FF2B5EF4-FFF2-40B4-BE49-F238E27FC236}">
                <a16:creationId xmlns:a16="http://schemas.microsoft.com/office/drawing/2014/main" xmlns="" id="{D7B0A5DC-56D6-49AC-A056-5D3BA7E624EE}"/>
              </a:ext>
            </a:extLst>
          </p:cNvPr>
          <p:cNvSpPr/>
          <p:nvPr/>
        </p:nvSpPr>
        <p:spPr>
          <a:xfrm rot="5400000">
            <a:off x="6219854" y="5460544"/>
            <a:ext cx="139159" cy="2227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prstClr val="white"/>
              </a:solidFill>
            </a:endParaRP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xmlns="" id="{E48CFE8B-AB89-46EB-8B01-048F7CA0B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307437"/>
              </p:ext>
            </p:extLst>
          </p:nvPr>
        </p:nvGraphicFramePr>
        <p:xfrm>
          <a:off x="5208356" y="5641489"/>
          <a:ext cx="1504678" cy="1051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8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76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Начальник отдела АСУ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144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Внесение отметки о выполнении работ в личном кабинете СЭД «Дело»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16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5 – 7 мин (для одной отметки)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6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915" y="3712823"/>
            <a:ext cx="3001003" cy="18707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1700" y="216980"/>
            <a:ext cx="814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Сокращение </a:t>
            </a:r>
            <a:r>
              <a:rPr lang="ru-RU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времени по приему документов, необходимых  для получения  услуги по выдаче предварительного  разрешения на отчуждение жилья,  принадлежащего  </a:t>
            </a:r>
            <a:r>
              <a:rPr lang="ru-RU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несовершеннолетнему</a:t>
            </a:r>
          </a:p>
          <a:p>
            <a:pPr algn="ctr">
              <a:lnSpc>
                <a:spcPct val="80000"/>
              </a:lnSpc>
            </a:pPr>
            <a:endParaRPr lang="ru-RU" b="1" dirty="0" smtClean="0">
              <a:solidFill>
                <a:srgbClr val="004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по вопросам семьи и детства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664868"/>
              </p:ext>
            </p:extLst>
          </p:nvPr>
        </p:nvGraphicFramePr>
        <p:xfrm>
          <a:off x="406196" y="1622517"/>
          <a:ext cx="5302248" cy="226835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8011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Сокращение времени на прием документов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 </a:t>
                      </a:r>
                      <a:r>
                        <a:rPr lang="ru-RU" sz="1100" dirty="0" smtClean="0">
                          <a:effectLst/>
                        </a:rPr>
                        <a:t>мин.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 </a:t>
                      </a:r>
                      <a:r>
                        <a:rPr lang="ru-RU" sz="1100" dirty="0" smtClean="0">
                          <a:effectLst/>
                        </a:rPr>
                        <a:t>мин. </a:t>
                      </a:r>
                      <a:r>
                        <a:rPr lang="ru-RU" sz="1100" dirty="0">
                          <a:effectLst/>
                        </a:rPr>
                        <a:t>по регламенту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 </a:t>
                      </a:r>
                      <a:r>
                        <a:rPr lang="ru-RU" sz="1100" dirty="0" smtClean="0">
                          <a:effectLst/>
                        </a:rPr>
                        <a:t>мин. </a:t>
                      </a:r>
                      <a:r>
                        <a:rPr lang="ru-RU" sz="1100" dirty="0">
                          <a:effectLst/>
                        </a:rPr>
                        <a:t>по регламенту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193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Прием документов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 с 1 раза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 </a:t>
                      </a:r>
                      <a:r>
                        <a:rPr lang="ru-RU" sz="1100" dirty="0" smtClean="0">
                          <a:effectLst/>
                        </a:rPr>
                        <a:t>мин.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 </a:t>
                      </a:r>
                      <a:r>
                        <a:rPr lang="ru-RU" sz="1100" dirty="0" smtClean="0">
                          <a:effectLst/>
                        </a:rPr>
                        <a:t>мин. </a:t>
                      </a:r>
                      <a:r>
                        <a:rPr lang="ru-RU" sz="1100" dirty="0">
                          <a:effectLst/>
                        </a:rPr>
                        <a:t>по регламенту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 </a:t>
                      </a:r>
                      <a:r>
                        <a:rPr lang="ru-RU" sz="1100" dirty="0" smtClean="0">
                          <a:effectLst/>
                        </a:rPr>
                        <a:t>мин. </a:t>
                      </a:r>
                      <a:r>
                        <a:rPr lang="ru-RU" sz="1100" dirty="0">
                          <a:effectLst/>
                        </a:rPr>
                        <a:t>по регламенту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284060" y="5583578"/>
            <a:ext cx="3649191" cy="1060046"/>
          </a:xfrm>
          <a:prstGeom prst="roundRect">
            <a:avLst/>
          </a:prstGeom>
          <a:solidFill>
            <a:srgbClr val="00808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сокращение </a:t>
            </a:r>
            <a:r>
              <a:rPr lang="ru-RU" sz="1600" b="1" dirty="0">
                <a:solidFill>
                  <a:prstClr val="white"/>
                </a:solidFill>
              </a:rPr>
              <a:t>времени на прием документов </a:t>
            </a:r>
            <a:r>
              <a:rPr lang="ru-RU" sz="1600" b="1" dirty="0" smtClean="0">
                <a:solidFill>
                  <a:prstClr val="white"/>
                </a:solidFill>
              </a:rPr>
              <a:t>до </a:t>
            </a:r>
            <a:r>
              <a:rPr lang="ru-RU" sz="1600" b="1" dirty="0">
                <a:solidFill>
                  <a:prstClr val="white"/>
                </a:solidFill>
              </a:rPr>
              <a:t>15 мин</a:t>
            </a:r>
            <a:r>
              <a:rPr lang="ru-RU" sz="1600" b="1" dirty="0" smtClean="0">
                <a:solidFill>
                  <a:prstClr val="white"/>
                </a:solidFill>
              </a:rPr>
              <a:t>. в день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84666" y="-248"/>
            <a:ext cx="1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2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 в 2020 году</a:t>
            </a:r>
            <a:endParaRPr lang="ru-RU" sz="12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05" y="1310948"/>
            <a:ext cx="3142446" cy="20670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028" y="2512806"/>
            <a:ext cx="2109399" cy="2135395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927073"/>
              </p:ext>
            </p:extLst>
          </p:nvPr>
        </p:nvGraphicFramePr>
        <p:xfrm>
          <a:off x="538264" y="4474868"/>
          <a:ext cx="1368000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Посещение органа опеки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baseline="0" dirty="0" smtClean="0"/>
                        <a:t>30-60 мин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368513"/>
              </p:ext>
            </p:extLst>
          </p:nvPr>
        </p:nvGraphicFramePr>
        <p:xfrm>
          <a:off x="2153054" y="4463193"/>
          <a:ext cx="1368000" cy="158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Заполнение заявления согласно</a:t>
                      </a:r>
                      <a:r>
                        <a:rPr lang="ru-RU" sz="1200" baseline="0" dirty="0" smtClean="0"/>
                        <a:t> выставленному образцу</a:t>
                      </a:r>
                      <a:endParaRPr lang="ru-RU" sz="1200" dirty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10-15 мин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450416"/>
              </p:ext>
            </p:extLst>
          </p:nvPr>
        </p:nvGraphicFramePr>
        <p:xfrm>
          <a:off x="3769400" y="4460811"/>
          <a:ext cx="1368000" cy="1116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72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Подает заявление на приеме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10-15</a:t>
                      </a:r>
                      <a:r>
                        <a:rPr lang="ru-RU" sz="1200" baseline="0" dirty="0" smtClean="0"/>
                        <a:t> мин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Стрелка вправо 19"/>
          <p:cNvSpPr/>
          <p:nvPr/>
        </p:nvSpPr>
        <p:spPr>
          <a:xfrm>
            <a:off x="1931032" y="5019176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556214" y="4975285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9801" y="138252"/>
            <a:ext cx="820420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Оптимизация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процесса учета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выполненных работ по благоустройству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9137" y="5469941"/>
            <a:ext cx="3656688" cy="890319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окращение потери части выполненных работ до 1 часа 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3133" y="0"/>
            <a:ext cx="1684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45334" y="728936"/>
            <a:ext cx="3280834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/>
              <a:t>МБУ «Центр благоустройства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87" y="3681203"/>
            <a:ext cx="4771363" cy="2679057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077543"/>
              </p:ext>
            </p:extLst>
          </p:nvPr>
        </p:nvGraphicFramePr>
        <p:xfrm>
          <a:off x="194732" y="1190066"/>
          <a:ext cx="4878917" cy="2289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716"/>
                <a:gridCol w="1217556"/>
                <a:gridCol w="1243645"/>
              </a:tblGrid>
              <a:tr h="38027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Наименование цели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Текущий показатель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Целевой показатель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008080"/>
                    </a:solidFill>
                  </a:tcPr>
                </a:tc>
              </a:tr>
              <a:tr h="71162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/>
                        </a:rPr>
                        <a:t>Сокращение затрат рабочего времени на сбор и обработку информации о выполненных работах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等线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/>
                        </a:rPr>
                        <a:t>3 часа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等线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等线"/>
                        </a:rPr>
                        <a:t>1 час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等线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等线"/>
                        </a:rPr>
                        <a:t>Подписание акта выполненных работ с 1 раза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2-3 раза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1 раз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90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等线"/>
                        </a:rPr>
                        <a:t>Оперативный поиск информации о выполненных работах за предыдущий период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1 час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等线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10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мин.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等线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278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等线"/>
                        </a:rPr>
                        <a:t>Сокращение потери части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等线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等线"/>
                        </a:rPr>
                        <a:t>выполненных работ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10%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等线"/>
                        </a:rPr>
                        <a:t>5%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138" y="1200227"/>
            <a:ext cx="3656688" cy="2196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137" y="3479283"/>
            <a:ext cx="3656688" cy="18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/>
          <a:stretch/>
        </p:blipFill>
        <p:spPr>
          <a:xfrm>
            <a:off x="5905123" y="898942"/>
            <a:ext cx="2967451" cy="232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421" y="3423726"/>
            <a:ext cx="2947153" cy="213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237035" y="3221041"/>
            <a:ext cx="3640570" cy="340883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Создание общей базы данных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3743325"/>
            <a:ext cx="5587999" cy="3114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3300" y="138252"/>
            <a:ext cx="814070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36.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Повышение эффективности исполнения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обращений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МБУ «АПК Безопасный город –ЕДДС»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6250" y="896202"/>
          <a:ext cx="5302248" cy="218037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8011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Время обработки</a:t>
                      </a:r>
                      <a:r>
                        <a:rPr lang="ru-RU" sz="1400" baseline="0" dirty="0" smtClean="0">
                          <a:effectLst/>
                          <a:latin typeface="+mn-lt"/>
                        </a:rPr>
                        <a:t> обращения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1 ч.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15 мин.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30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193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Количество поступивших обращений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44 374 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34 502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39 206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925421" y="5664821"/>
            <a:ext cx="2947153" cy="1021336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 от внедрения программного комплекса 5,3 млн. руб. в год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3133" y="0"/>
            <a:ext cx="1684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35509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7608" y="4736"/>
            <a:ext cx="8140700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«Мониторинг учета посещения обучающихся спортивных секций, занятий дополнительного образования и внеурочной деятельности»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00078" y="4033449"/>
            <a:ext cx="2943922" cy="1651103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</a:t>
            </a:r>
            <a:r>
              <a:rPr lang="ru-RU" sz="1600" b="1" dirty="0" smtClean="0">
                <a:solidFill>
                  <a:prstClr val="white"/>
                </a:solidFill>
              </a:rPr>
              <a:t>:</a:t>
            </a:r>
            <a:endParaRPr lang="ru-RU" sz="16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окращение </a:t>
            </a:r>
            <a:r>
              <a:rPr lang="ru-RU" sz="1600" b="1" dirty="0" err="1" smtClean="0">
                <a:solidFill>
                  <a:prstClr val="white"/>
                </a:solidFill>
              </a:rPr>
              <a:t>трудочасов</a:t>
            </a:r>
            <a:r>
              <a:rPr lang="ru-RU" sz="1600" b="1" dirty="0" smtClean="0">
                <a:solidFill>
                  <a:prstClr val="white"/>
                </a:solidFill>
              </a:rPr>
              <a:t> на </a:t>
            </a:r>
            <a:r>
              <a:rPr lang="ru-RU" sz="1600" b="1" dirty="0">
                <a:solidFill>
                  <a:prstClr val="white"/>
                </a:solidFill>
              </a:rPr>
              <a:t>ведение </a:t>
            </a:r>
            <a:r>
              <a:rPr lang="ru-RU" sz="1600" b="1" dirty="0" smtClean="0">
                <a:solidFill>
                  <a:prstClr val="white"/>
                </a:solidFill>
              </a:rPr>
              <a:t>документации по мониторингу учета посещения до 2,5 часов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1100" y="767381"/>
            <a:ext cx="51604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образования</a:t>
            </a:r>
            <a:endParaRPr lang="ru-RU" sz="16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382302"/>
              </p:ext>
            </p:extLst>
          </p:nvPr>
        </p:nvGraphicFramePr>
        <p:xfrm>
          <a:off x="140763" y="1254085"/>
          <a:ext cx="5210171" cy="227134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11426"/>
                <a:gridCol w="1184884"/>
                <a:gridCol w="1052364"/>
                <a:gridCol w="1161497"/>
              </a:tblGrid>
              <a:tr h="70171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Целевое состояние реализации проекта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7848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Исключение ошибок при фиксировании показателей 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мониторинга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20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100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100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4814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Время анализа статистических данных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3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ч. – 180 мин.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30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мин.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30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мин.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4033450"/>
            <a:ext cx="5810994" cy="2345048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388" y="1199947"/>
            <a:ext cx="3677920" cy="240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7608" y="4736"/>
            <a:ext cx="8140700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Объективное оценивание предметных результатов через различные оценочные процедуры, как педагогическая стратегия по улучшению качества образования в начальной школе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75610" y="5833532"/>
            <a:ext cx="3399057" cy="897467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в</a:t>
            </a:r>
            <a:r>
              <a:rPr lang="ru-RU" sz="1400" b="1" dirty="0" smtClean="0">
                <a:solidFill>
                  <a:prstClr val="white"/>
                </a:solidFill>
              </a:rPr>
              <a:t>ремя </a:t>
            </a:r>
            <a:r>
              <a:rPr lang="ru-RU" sz="1400" b="1" dirty="0">
                <a:solidFill>
                  <a:prstClr val="white"/>
                </a:solidFill>
              </a:rPr>
              <a:t>на эффективную реализацию </a:t>
            </a:r>
            <a:r>
              <a:rPr lang="ru-RU" sz="1400" b="1" dirty="0" smtClean="0">
                <a:solidFill>
                  <a:prstClr val="white"/>
                </a:solidFill>
              </a:rPr>
              <a:t>объективного оценивания всех результатов сократилось </a:t>
            </a:r>
            <a:r>
              <a:rPr lang="ru-RU" sz="1400" b="1" dirty="0">
                <a:solidFill>
                  <a:prstClr val="white"/>
                </a:solidFill>
              </a:rPr>
              <a:t>в 1,5 </a:t>
            </a:r>
            <a:r>
              <a:rPr lang="ru-RU" sz="1400" b="1" dirty="0" smtClean="0">
                <a:solidFill>
                  <a:prstClr val="white"/>
                </a:solidFill>
              </a:rPr>
              <a:t>раза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1100" y="767381"/>
            <a:ext cx="51604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образования</a:t>
            </a:r>
            <a:endParaRPr lang="ru-RU" sz="16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496884"/>
              </p:ext>
            </p:extLst>
          </p:nvPr>
        </p:nvGraphicFramePr>
        <p:xfrm>
          <a:off x="434877" y="1086827"/>
          <a:ext cx="4365724" cy="2057438"/>
        </p:xfrm>
        <a:graphic>
          <a:graphicData uri="http://schemas.openxmlformats.org/drawingml/2006/table">
            <a:tbl>
              <a:tblPr firstRow="1" firstCol="1" bandRow="1"/>
              <a:tblGrid>
                <a:gridCol w="1754548"/>
                <a:gridCol w="1374303"/>
                <a:gridCol w="1236873"/>
              </a:tblGrid>
              <a:tr h="32830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514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buNone/>
                      </a:pPr>
                      <a:r>
                        <a:rPr lang="ru-RU" sz="1000" b="1" i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Приведение в соответствие итоговой оценки и оценки АКР.</a:t>
                      </a:r>
                      <a:endParaRPr lang="ru-RU" sz="1000" b="1" i="0" strike="noStrike" spc="-1" dirty="0">
                        <a:latin typeface="+mn-lt"/>
                      </a:endParaRPr>
                    </a:p>
                  </a:txBody>
                  <a:tcPr marL="68400" marR="68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buNone/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48 в месяц</a:t>
                      </a:r>
                      <a:endParaRPr lang="ru-RU" sz="1000" b="0" strike="noStrike" spc="-1" dirty="0">
                        <a:latin typeface="+mn-lt"/>
                      </a:endParaRPr>
                    </a:p>
                  </a:txBody>
                  <a:tcPr marL="68400" marR="68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buNone/>
                      </a:pPr>
                      <a:r>
                        <a:rPr lang="ru-RU" sz="1000" b="1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100 %</a:t>
                      </a:r>
                      <a:endParaRPr lang="ru-RU" sz="10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400" marR="68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0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buNone/>
                      </a:pPr>
                      <a:r>
                        <a:rPr lang="ru-RU" sz="1000" b="1" i="0" strike="noStrike" spc="-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Объективное оценивание предметных результатов</a:t>
                      </a:r>
                      <a:endParaRPr lang="ru-RU" sz="1000" b="1" i="0" strike="noStrike" spc="-1" dirty="0">
                        <a:latin typeface="+mn-lt"/>
                      </a:endParaRPr>
                    </a:p>
                  </a:txBody>
                  <a:tcPr marL="68400" marR="68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  <a:buNone/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52,3 %</a:t>
                      </a:r>
                      <a:endParaRPr lang="ru-RU" sz="1000" b="0" strike="noStrike" spc="-1" dirty="0">
                        <a:latin typeface="+mn-lt"/>
                      </a:endParaRPr>
                    </a:p>
                  </a:txBody>
                  <a:tcPr marL="68400" marR="68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  <a:buNone/>
                      </a:pPr>
                      <a:r>
                        <a:rPr lang="ru-RU" sz="1000" b="1" strike="noStrike" spc="-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100 %</a:t>
                      </a:r>
                      <a:endParaRPr lang="ru-RU" sz="10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400" marR="68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4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buNone/>
                      </a:pPr>
                      <a:r>
                        <a:rPr lang="ru-RU" sz="1000" b="1" i="0" strike="noStrike" spc="-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Повышение профессиональных компетенций учителя</a:t>
                      </a:r>
                      <a:endParaRPr lang="ru-RU" sz="1000" b="1" i="0" strike="noStrike" spc="-1" dirty="0">
                        <a:latin typeface="+mn-lt"/>
                      </a:endParaRPr>
                    </a:p>
                  </a:txBody>
                  <a:tcPr marL="68400" marR="68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  <a:buNone/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34,4 %</a:t>
                      </a:r>
                      <a:endParaRPr lang="ru-RU" sz="1000" b="0" strike="noStrike" spc="-1">
                        <a:latin typeface="+mn-lt"/>
                      </a:endParaRPr>
                    </a:p>
                  </a:txBody>
                  <a:tcPr marL="68400" marR="68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  <a:buNone/>
                      </a:pPr>
                      <a:r>
                        <a:rPr lang="ru-RU" sz="10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68 %</a:t>
                      </a:r>
                      <a:endParaRPr lang="ru-RU" sz="1000" b="0" strike="noStrike" spc="-1" dirty="0">
                        <a:latin typeface="+mn-lt"/>
                      </a:endParaRPr>
                    </a:p>
                  </a:txBody>
                  <a:tcPr marL="68400" marR="68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203" t="18021" r="6975" b="12499"/>
          <a:stretch/>
        </p:blipFill>
        <p:spPr>
          <a:xfrm>
            <a:off x="198844" y="3346883"/>
            <a:ext cx="5232211" cy="3020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421" t="18262" r="6842" b="12498"/>
          <a:stretch/>
        </p:blipFill>
        <p:spPr>
          <a:xfrm>
            <a:off x="5494867" y="3445479"/>
            <a:ext cx="3649133" cy="2038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13" y="1153445"/>
            <a:ext cx="1934461" cy="1533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361" y="1722734"/>
            <a:ext cx="2294639" cy="17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4900" y="20175"/>
            <a:ext cx="81407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поиска размещенных нестационарных торговых объектов на карте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91655" y="5685089"/>
            <a:ext cx="2661691" cy="858623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4 </a:t>
            </a:r>
            <a:r>
              <a:rPr lang="ru-RU" sz="1600" b="1" dirty="0" err="1" smtClean="0">
                <a:solidFill>
                  <a:prstClr val="white"/>
                </a:solidFill>
              </a:rPr>
              <a:t>трудочаса</a:t>
            </a:r>
            <a:r>
              <a:rPr lang="ru-RU" sz="1600" b="1" dirty="0" smtClean="0">
                <a:solidFill>
                  <a:prstClr val="white"/>
                </a:solidFill>
              </a:rPr>
              <a:t> в день на поиски потребности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5600" y="699235"/>
            <a:ext cx="68184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Управление торговли и потребительского рынка</a:t>
            </a:r>
            <a:endParaRPr lang="ru-RU" sz="1600" dirty="0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148941"/>
              </p:ext>
            </p:extLst>
          </p:nvPr>
        </p:nvGraphicFramePr>
        <p:xfrm>
          <a:off x="544941" y="1490805"/>
          <a:ext cx="4619725" cy="2437766"/>
        </p:xfrm>
        <a:graphic>
          <a:graphicData uri="http://schemas.openxmlformats.org/drawingml/2006/table">
            <a:tbl>
              <a:tblPr firstRow="1" firstCol="1" bandRow="1"/>
              <a:tblGrid>
                <a:gridCol w="1856629"/>
                <a:gridCol w="1454261"/>
                <a:gridCol w="1308835"/>
              </a:tblGrid>
              <a:tr h="23191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457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Визуальное </a:t>
                      </a: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определение в городе о потребности в определенных видах НТО</a:t>
                      </a:r>
                    </a:p>
                  </a:txBody>
                  <a:tcPr marL="93345" marR="93345" marT="46355" marB="463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мин.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345" marR="93345" marT="47625" marB="463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мин.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345" marR="93345" marT="47625" marB="463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0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Удобство </a:t>
                      </a: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скорость в поиске определенного вида НТО на карте</a:t>
                      </a:r>
                    </a:p>
                  </a:txBody>
                  <a:tcPr marL="93345" marR="93345" marT="46355" marB="463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мин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345" marR="93345" marT="47625" marB="463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мин.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345" marR="93345" marT="47625" marB="463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08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</a:t>
                      </a: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времени на поиск предпринимателем определенного места для размещения НТО </a:t>
                      </a:r>
                    </a:p>
                  </a:txBody>
                  <a:tcPr marL="93345" marR="93345" marT="46355" marB="463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мин.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345" marR="93345" marT="47625" marB="463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мин.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345" marR="93345" marT="47625" marB="463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779" t="12956" r="12196" b="11252"/>
          <a:stretch/>
        </p:blipFill>
        <p:spPr>
          <a:xfrm>
            <a:off x="5340651" y="1256499"/>
            <a:ext cx="3544584" cy="2234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826" t="14057" r="9374" b="9812"/>
          <a:stretch/>
        </p:blipFill>
        <p:spPr>
          <a:xfrm>
            <a:off x="5340651" y="3552398"/>
            <a:ext cx="3544584" cy="2071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9" y="4193448"/>
            <a:ext cx="5125171" cy="789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29" y="5685089"/>
            <a:ext cx="5579533" cy="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778" y="1129272"/>
            <a:ext cx="5731934" cy="28978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3300" y="65215"/>
            <a:ext cx="81407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аппаратных решений в работе отдела гидротехнических систем МКУ "УЖКХ"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9717" y="4027143"/>
            <a:ext cx="3044283" cy="2830857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8 дней экономия времени на пересмотр </a:t>
            </a:r>
            <a:r>
              <a:rPr lang="ru-RU" sz="1400" b="1" dirty="0">
                <a:solidFill>
                  <a:prstClr val="white"/>
                </a:solidFill>
              </a:rPr>
              <a:t>тарифа за сброс сточных </a:t>
            </a:r>
            <a:r>
              <a:rPr lang="ru-RU" sz="1400" b="1" dirty="0" smtClean="0">
                <a:solidFill>
                  <a:prstClr val="white"/>
                </a:solidFill>
              </a:rPr>
              <a:t>вод, ведения </a:t>
            </a:r>
            <a:r>
              <a:rPr lang="ru-RU" sz="1400" b="1" dirty="0">
                <a:solidFill>
                  <a:prstClr val="white"/>
                </a:solidFill>
              </a:rPr>
              <a:t>сбора средств за техническое присоединение к сетям </a:t>
            </a:r>
            <a:r>
              <a:rPr lang="ru-RU" sz="1400" b="1" dirty="0" err="1" smtClean="0">
                <a:solidFill>
                  <a:prstClr val="white"/>
                </a:solidFill>
              </a:rPr>
              <a:t>ливнеотведения</a:t>
            </a:r>
            <a:r>
              <a:rPr lang="ru-RU" sz="1400" b="1" dirty="0" smtClean="0">
                <a:solidFill>
                  <a:prstClr val="white"/>
                </a:solidFill>
              </a:rPr>
              <a:t>,</a:t>
            </a: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увеличение </a:t>
            </a:r>
            <a:r>
              <a:rPr lang="ru-RU" sz="1400" b="1" dirty="0">
                <a:solidFill>
                  <a:prstClr val="white"/>
                </a:solidFill>
              </a:rPr>
              <a:t>числа заключаемых на прием (сброс) поверхностных сточных и дренажных вод в систему ливневой канализации </a:t>
            </a:r>
            <a:r>
              <a:rPr lang="ru-RU" sz="1400" b="1" dirty="0" smtClean="0">
                <a:solidFill>
                  <a:prstClr val="white"/>
                </a:solidFill>
              </a:rPr>
              <a:t>договоров в</a:t>
            </a: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поиске потребности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5600" y="699235"/>
            <a:ext cx="68184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МКУ «УЖКХ города»</a:t>
            </a:r>
            <a:endParaRPr lang="ru-RU" sz="16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55372"/>
              </p:ext>
            </p:extLst>
          </p:nvPr>
        </p:nvGraphicFramePr>
        <p:xfrm>
          <a:off x="134327" y="2384201"/>
          <a:ext cx="5764668" cy="2155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0725"/>
                <a:gridCol w="1250019"/>
                <a:gridCol w="1213924"/>
              </a:tblGrid>
              <a:tr h="339215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Целевой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</a:tr>
              <a:tr h="295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Сокращение времени на выполнение задач: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 дней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 дней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3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-Выезд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 место. 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5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-Проведение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обследования участка. 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-Нанесение данных, полученных в ходе обследования на карту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6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-Расчет пропускной способности системы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26" y="5334000"/>
            <a:ext cx="5842727" cy="15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65215"/>
            <a:ext cx="81407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r>
              <a:rPr lang="ru-RU" sz="2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подготовки </a:t>
            </a:r>
            <a:r>
              <a:rPr lang="ru-RU" sz="2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архивных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справок по личному составу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69767" y="5418667"/>
            <a:ext cx="3218633" cy="618066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Экономический </a:t>
            </a:r>
            <a:r>
              <a:rPr lang="ru-RU" sz="1400" b="1" dirty="0">
                <a:solidFill>
                  <a:prstClr val="white"/>
                </a:solidFill>
              </a:rPr>
              <a:t>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с</a:t>
            </a:r>
            <a:r>
              <a:rPr lang="ru-RU" sz="1400" b="1" dirty="0" smtClean="0">
                <a:solidFill>
                  <a:prstClr val="white"/>
                </a:solidFill>
              </a:rPr>
              <a:t>окращение времени на обработку информации на 3 часа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5600" y="699235"/>
            <a:ext cx="68184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Управление архива</a:t>
            </a:r>
            <a:endParaRPr lang="ru-RU" sz="16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693882"/>
              </p:ext>
            </p:extLst>
          </p:nvPr>
        </p:nvGraphicFramePr>
        <p:xfrm>
          <a:off x="129244" y="1440991"/>
          <a:ext cx="4840689" cy="2115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823"/>
                <a:gridCol w="1168400"/>
                <a:gridCol w="1024466"/>
              </a:tblGrid>
              <a:tr h="611292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Целевой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</a:tr>
              <a:tr h="523964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времени на подготовку архивной справки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25-96 минут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15- 45 минут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9889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Прием документов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2-3 раза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раз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0743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Предоставление готовой архивной справки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 минут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 минут 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8" y="3876325"/>
            <a:ext cx="4916889" cy="2719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650" y="1248589"/>
            <a:ext cx="3974540" cy="31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67" y="3506372"/>
            <a:ext cx="8178799" cy="31360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1477" y="-8651"/>
            <a:ext cx="8140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42.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процессов уведомления собственников объектов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недвижимости.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качества отправки уведомлений собственникам объектов недвижимости посредством электронных заказных писем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99500" y="1472809"/>
            <a:ext cx="2421466" cy="1470576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400" b="1" dirty="0" smtClean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28,4 тыс. руб. расходы на бумагу, заправку картриджей и конвертирование, на 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49 мин. сокращено время на отправку уведомлений</a:t>
            </a: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5600" y="699235"/>
            <a:ext cx="6818455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МАУ «Управление по развитию новых и раннее застроенных территорий и инженерных коммуникаций»</a:t>
            </a:r>
            <a:endParaRPr lang="ru-RU" sz="16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414900"/>
              </p:ext>
            </p:extLst>
          </p:nvPr>
        </p:nvGraphicFramePr>
        <p:xfrm>
          <a:off x="261871" y="1407121"/>
          <a:ext cx="4840689" cy="1935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823"/>
                <a:gridCol w="1168400"/>
                <a:gridCol w="1024466"/>
              </a:tblGrid>
              <a:tr h="528232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Целевой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solidFill>
                      <a:srgbClr val="008080"/>
                    </a:solidFill>
                  </a:tcPr>
                </a:tc>
              </a:tr>
              <a:tr h="452770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времени на отправку уведомлений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 минут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200" i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минута</a:t>
                      </a:r>
                      <a:endParaRPr lang="ru-RU" sz="1200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062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расходов на бумагу и заправку картриджей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100 %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824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времени на доставку уведомления 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дня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день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51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130558"/>
            <a:ext cx="9144001" cy="102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43. Автоматизация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ведения захоронений и улучшение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качества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предоставления ритуальных и пост-ритуальных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услуг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Управление </a:t>
            </a:r>
            <a:r>
              <a:rPr lang="ru-RU" sz="1600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городского хозяйства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54" y="2477553"/>
            <a:ext cx="2714816" cy="2514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54" y="876119"/>
            <a:ext cx="2714816" cy="1516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97" y="3593569"/>
            <a:ext cx="4056324" cy="2245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544" y="5166293"/>
            <a:ext cx="3311643" cy="1611497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30061" y="130558"/>
            <a:ext cx="8513939" cy="3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252437"/>
              </p:ext>
            </p:extLst>
          </p:nvPr>
        </p:nvGraphicFramePr>
        <p:xfrm>
          <a:off x="100897" y="1294882"/>
          <a:ext cx="6154356" cy="219456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468717"/>
                <a:gridCol w="1285086"/>
                <a:gridCol w="1217450"/>
                <a:gridCol w="1183103"/>
              </a:tblGrid>
              <a:tr h="58599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7324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оказания услуги по поиску места захоронения родственников на кладбище (среднее количество заявок в месяц -7)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часов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 заявку -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 часа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мин.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1 заявку –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мин.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мин.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 заявку –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мин.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9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Отработка информации и отправка справки на бумажном носителе 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мин.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(на бумажном носителе)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мин.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(на 1 заявку в электронном виде)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мин.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(на 1 заявку в электронном виде)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6759248" y="5299111"/>
            <a:ext cx="2236449" cy="1079483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 118,5 тыс. руб. в год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60866" y="0"/>
            <a:ext cx="1803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</a:p>
          <a:p>
            <a:pPr algn="ctr"/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11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18026" y="97383"/>
            <a:ext cx="7953744" cy="620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</a:t>
            </a:r>
            <a:r>
              <a:rPr lang="ru-RU" sz="18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44. </a:t>
            </a:r>
            <a:r>
              <a:rPr lang="ru-RU" sz="18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Оптимизация </a:t>
            </a:r>
            <a:r>
              <a:rPr lang="ru-RU" sz="18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взаимодействия с ФССП в части передачи постановлений для принудительного </a:t>
            </a:r>
            <a:r>
              <a:rPr lang="ru-RU" sz="18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взыскания</a:t>
            </a:r>
            <a:endParaRPr lang="ru-RU" sz="18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70" y="1078044"/>
            <a:ext cx="2906497" cy="15058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70" y="2741308"/>
            <a:ext cx="2906497" cy="15182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9037" y="6367511"/>
            <a:ext cx="5069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cs typeface="Times New Roman" panose="02020603050405020304" pitchFamily="18" charset="0"/>
              </a:rPr>
              <a:t>* с начала 2022 года взыскано 5 673 тыс. руб. из 12 961 тыс. руб. направленных для принудительного взыскания</a:t>
            </a:r>
            <a:endParaRPr lang="ru-RU" sz="1050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21" y="3431486"/>
            <a:ext cx="4336480" cy="18155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17" y="5316263"/>
            <a:ext cx="4803225" cy="981976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1110303" y="5934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95119"/>
              </p:ext>
            </p:extLst>
          </p:nvPr>
        </p:nvGraphicFramePr>
        <p:xfrm>
          <a:off x="871560" y="1095389"/>
          <a:ext cx="4978399" cy="221069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46240"/>
                <a:gridCol w="1016000"/>
                <a:gridCol w="1058333"/>
                <a:gridCol w="1057826"/>
              </a:tblGrid>
              <a:tr h="62093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77616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Временные</a:t>
                      </a:r>
                      <a:r>
                        <a:rPr lang="ru-RU" sz="1200" baseline="0" dirty="0" smtClean="0">
                          <a:effectLst/>
                        </a:rPr>
                        <a:t> затраты </a:t>
                      </a:r>
                      <a:r>
                        <a:rPr lang="ru-RU" sz="1200" dirty="0" smtClean="0">
                          <a:effectLst/>
                        </a:rPr>
                        <a:t>передачи постановлений для принудительного взыскания (за 1 раз)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115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5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5 мин.</a:t>
                      </a:r>
                      <a:endParaRPr lang="ru-RU" sz="14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16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Количество</a:t>
                      </a:r>
                      <a:r>
                        <a:rPr lang="ru-RU" sz="1200" baseline="0" dirty="0" smtClean="0">
                          <a:effectLst/>
                        </a:rPr>
                        <a:t> переданных постановлений в ФССП и иные подразделения в год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2085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6347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4007</a:t>
                      </a:r>
                      <a:endParaRPr lang="ru-RU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25600" y="699235"/>
            <a:ext cx="681845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Управление </a:t>
            </a:r>
            <a:r>
              <a:rPr lang="ru-RU" sz="1600" dirty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контроля городского хозяйства</a:t>
            </a:r>
            <a:endParaRPr lang="ru-RU" sz="1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34536" y="4416916"/>
            <a:ext cx="2957731" cy="2166038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Экономия за 1 передачу пакета документов – 738,8 руб.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За  месяц передача информации осуществляется 8 раз. Экономия в месяц составила  6 тыс. руб., за год  71 тыс. руб.</a:t>
            </a: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Экономический эффект от внедрения программного комплекса с учетом затрат на приобретение канцтоваров 228,5 тыс. руб. в год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31883" y="124107"/>
            <a:ext cx="1557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</a:p>
          <a:p>
            <a:pPr algn="ctr"/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2022 году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1237035" y="3221041"/>
            <a:ext cx="3640570" cy="340883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Создание общей базы данных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4201" y="138252"/>
            <a:ext cx="926253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dirty="0" smtClean="0"/>
              <a:t>    </a:t>
            </a:r>
            <a:r>
              <a:rPr lang="ru-RU" sz="24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ru-RU" dirty="0" smtClean="0">
                <a:solidFill>
                  <a:srgbClr val="004364"/>
                </a:solidFill>
              </a:rPr>
              <a:t> </a:t>
            </a:r>
            <a:r>
              <a:rPr lang="ru-RU" sz="24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</a:t>
            </a:r>
            <a:r>
              <a:rPr lang="ru-RU" sz="2400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автоматизированной системы электронного пропуска NOVPASS (АСЭП</a:t>
            </a:r>
            <a:r>
              <a:rPr lang="ru-RU" sz="24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«Умный город»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3601"/>
              </p:ext>
            </p:extLst>
          </p:nvPr>
        </p:nvGraphicFramePr>
        <p:xfrm>
          <a:off x="470742" y="1303986"/>
          <a:ext cx="5302248" cy="273856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8011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Сокращение времени на оформление заявки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48 ч.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10 мин.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10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193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Сокращение времени на оформление заявки на электронный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 QR-пропуск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 ч.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мин.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6032810" y="5121355"/>
            <a:ext cx="3037969" cy="928644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Экономическая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550 тыс. руб.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r>
              <a:rPr lang="ru-RU" sz="1600" b="1" dirty="0" smtClean="0">
                <a:solidFill>
                  <a:prstClr val="white"/>
                </a:solidFill>
              </a:rPr>
              <a:t>за период реализации проекта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76199" y="0"/>
            <a:ext cx="1447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2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 в 2020 году</a:t>
            </a:r>
            <a:endParaRPr lang="ru-RU" sz="12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996" y="805636"/>
            <a:ext cx="2125388" cy="1531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66" y="1740940"/>
            <a:ext cx="2728509" cy="1954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733" y="3221041"/>
            <a:ext cx="1913466" cy="1900314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76951168"/>
              </p:ext>
            </p:extLst>
          </p:nvPr>
        </p:nvGraphicFramePr>
        <p:xfrm>
          <a:off x="-76199" y="4114800"/>
          <a:ext cx="5921990" cy="2803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527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18026" y="97383"/>
            <a:ext cx="7953744" cy="620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</a:t>
            </a:r>
            <a:r>
              <a:rPr lang="ru-RU" sz="18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45. </a:t>
            </a:r>
            <a:r>
              <a:rPr lang="ru-RU" sz="18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Совершенствование процесса предоставления муниципальной услуги «Выдача градостроительного плана земельного участка»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1110303" y="5934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169397"/>
              </p:ext>
            </p:extLst>
          </p:nvPr>
        </p:nvGraphicFramePr>
        <p:xfrm>
          <a:off x="490561" y="1355182"/>
          <a:ext cx="4978399" cy="232981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46240"/>
                <a:gridCol w="1016000"/>
                <a:gridCol w="1058333"/>
                <a:gridCol w="1057826"/>
              </a:tblGrid>
              <a:tr h="48443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59694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Сокращение времени, необходимого для получения сведений из системы ИОГД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 10 дней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день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день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50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Выполнение чертежей градостроительных планов в электронном виде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Выполнение чертежей вручную 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(в течение 1 рабочего дня)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Выполнение чертежей на ПК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(в течение 1 рабочего дня)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Выполнение чертежей на ПК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(в течение 1 рабочего дня)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25600" y="699235"/>
            <a:ext cx="6818455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Управление градостроительства и архитектурной деятельности</a:t>
            </a:r>
            <a:endParaRPr lang="ru-RU" sz="1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60253" y="4181657"/>
            <a:ext cx="2957731" cy="146561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</a:t>
            </a:r>
            <a:r>
              <a:rPr lang="ru-RU" sz="1600" b="1" dirty="0" smtClean="0">
                <a:solidFill>
                  <a:prstClr val="white"/>
                </a:solidFill>
              </a:rPr>
              <a:t>эффект: </a:t>
            </a:r>
            <a:endParaRPr lang="ru-RU" sz="16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168,8 тыс. руб. </a:t>
            </a:r>
            <a:r>
              <a:rPr lang="ru-RU" sz="1600" b="1" dirty="0">
                <a:solidFill>
                  <a:prstClr val="white"/>
                </a:solidFill>
              </a:rPr>
              <a:t>в год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рублей </a:t>
            </a:r>
            <a:r>
              <a:rPr lang="ru-RU" sz="1600" b="1" dirty="0">
                <a:solidFill>
                  <a:prstClr val="white"/>
                </a:solidFill>
              </a:rPr>
              <a:t>в год, включающий в себя трудозатраты, расходы на обслуживание орг. техники и канцелярию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31883" y="124107"/>
            <a:ext cx="1557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</a:p>
          <a:p>
            <a:pPr algn="ctr"/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2022 году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77" y="3742267"/>
            <a:ext cx="4673555" cy="2963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132" y="1390223"/>
            <a:ext cx="3569974" cy="23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2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18026" y="97383"/>
            <a:ext cx="7953744" cy="620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</a:t>
            </a:r>
            <a:r>
              <a:rPr lang="ru-RU" sz="18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46. </a:t>
            </a:r>
            <a:r>
              <a:rPr lang="ru-RU" sz="18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Оптимизация процесса выдачи выписки из реестра муниципальной собственности (Оптимизация процесса ведения реестра муниципальной собственности).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1110303" y="5934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902717"/>
              </p:ext>
            </p:extLst>
          </p:nvPr>
        </p:nvGraphicFramePr>
        <p:xfrm>
          <a:off x="262467" y="1392551"/>
          <a:ext cx="5164665" cy="218540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22575"/>
                <a:gridCol w="1093169"/>
                <a:gridCol w="1157498"/>
                <a:gridCol w="1291423"/>
              </a:tblGrid>
              <a:tr h="97146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121394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/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Оптимизация процесса выдачи выписки из реестра муниципальной собственности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 – 26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– 2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– 2 мин.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25600" y="699235"/>
            <a:ext cx="6818455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ea typeface="Calibri" panose="020F0502020204030204" pitchFamily="34" charset="0"/>
              </a:rPr>
              <a:t>Управление имущественных и земельных отношений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33498"/>
            <a:ext cx="1557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реализации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771" y="1410749"/>
            <a:ext cx="1809588" cy="213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632622" y="3666316"/>
            <a:ext cx="1245251" cy="64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Создание электронной базы</a:t>
            </a:r>
            <a:endParaRPr lang="ru-RU" sz="1200" dirty="0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7073633" y="4394993"/>
            <a:ext cx="363231" cy="330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2"/>
          <a:stretch/>
        </p:blipFill>
        <p:spPr bwMode="auto">
          <a:xfrm>
            <a:off x="6042214" y="4860834"/>
            <a:ext cx="2426071" cy="166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3170" t="14477" r="11464" b="14339"/>
          <a:stretch/>
        </p:blipFill>
        <p:spPr>
          <a:xfrm>
            <a:off x="262467" y="3989642"/>
            <a:ext cx="5240866" cy="27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7608" y="4736"/>
            <a:ext cx="8140700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47. </a:t>
            </a:r>
            <a:r>
              <a:rPr lang="ru-RU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размещения информации о </a:t>
            </a:r>
            <a:endParaRPr lang="ru-RU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мероприятиях </a:t>
            </a:r>
            <a:r>
              <a:rPr lang="ru-RU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сайте  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группе школы в социальных сетях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76200" y="879"/>
            <a:ext cx="1659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реализации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51100" y="767381"/>
            <a:ext cx="5160434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</a:rPr>
              <a:t>Управление образования</a:t>
            </a:r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80542"/>
              </p:ext>
            </p:extLst>
          </p:nvPr>
        </p:nvGraphicFramePr>
        <p:xfrm>
          <a:off x="374384" y="1367673"/>
          <a:ext cx="5034591" cy="1942793"/>
        </p:xfrm>
        <a:graphic>
          <a:graphicData uri="http://schemas.openxmlformats.org/drawingml/2006/table">
            <a:tbl>
              <a:tblPr firstRow="1" firstCol="1" bandRow="1"/>
              <a:tblGrid>
                <a:gridCol w="1512457"/>
                <a:gridCol w="1913467"/>
                <a:gridCol w="1608667"/>
              </a:tblGrid>
              <a:tr h="32830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514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шаблона для заполнения информации о проведенном мероприятии для ускорения размещения на сайте и систематизации информации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Потери времени подготовке информационных справок о проведенных мероприятиях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Потери времени при размещении информации на сайте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Потери информации о мероприятиях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на подготовку публикаций на сайте и  написание информационных справок о проведенных мероприятиях за счет применения шаблона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63" y="3310466"/>
            <a:ext cx="5291035" cy="33491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87" y="3810000"/>
            <a:ext cx="3606708" cy="304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742" y="1386894"/>
            <a:ext cx="3192197" cy="19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06906" y="110311"/>
            <a:ext cx="8037094" cy="988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48.Внедрение </a:t>
            </a:r>
            <a:r>
              <a:rPr lang="ru-RU" sz="20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технологического процесса на основании облачных технологий в части первичной отчетности организации </a:t>
            </a:r>
          </a:p>
          <a:p>
            <a:pPr>
              <a:lnSpc>
                <a:spcPct val="80000"/>
              </a:lnSpc>
            </a:pPr>
            <a:endParaRPr lang="ru-RU" sz="700" dirty="0" smtClean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</a:rPr>
              <a:t>Финансовое управление</a:t>
            </a:r>
            <a:endParaRPr lang="ru-RU" sz="1400" dirty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421" y="3477477"/>
            <a:ext cx="3667377" cy="886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421" y="4611253"/>
            <a:ext cx="3721750" cy="1155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06" y="3285474"/>
            <a:ext cx="4250791" cy="2320151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44283"/>
              </p:ext>
            </p:extLst>
          </p:nvPr>
        </p:nvGraphicFramePr>
        <p:xfrm>
          <a:off x="204716" y="1295401"/>
          <a:ext cx="8740537" cy="191038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506120"/>
                <a:gridCol w="1825104"/>
                <a:gridCol w="1729047"/>
                <a:gridCol w="1680266"/>
              </a:tblGrid>
              <a:tr h="56300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446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Оптимизация ведения первичного учета в программном продукте ЦБ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312 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 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Оптимизация времени сверки данных ЦБ с АС Бюджетом (программой фин. управления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Оптимизация времени на выгрузку и сверку данных отчетности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 мин.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03073" y="5749940"/>
            <a:ext cx="8742181" cy="97200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/>
              <a:t>Экономический эффект: по оплате труда – 667 руб. в день.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/>
              <a:t>В программном комплексе работает 45 человек.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Экономия в месяц на 45 человек составила 630,2 тыс.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/>
              <a:t>Средняя экономия на канцелярские </a:t>
            </a:r>
            <a:r>
              <a:rPr lang="ru-RU" sz="1600" b="1" dirty="0" smtClean="0"/>
              <a:t>расходы в месяц составляет 6 тыс. руб. (76 тыс. в год)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76199" y="-16467"/>
            <a:ext cx="1803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</a:p>
          <a:p>
            <a:pPr algn="ctr"/>
            <a:r>
              <a:rPr lang="ru-RU" sz="11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</a:t>
            </a:r>
            <a:endParaRPr lang="ru-RU" sz="11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35675" y="0"/>
            <a:ext cx="7053943" cy="1158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49. Снижение времени протекания процесса по работе с арендаторами</a:t>
            </a:r>
            <a:r>
              <a:rPr lang="en-US" sz="20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2000" b="1" dirty="0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земельных участков</a:t>
            </a:r>
            <a:endParaRPr lang="ru-RU" sz="2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  <a:p>
            <a:endParaRPr lang="ru-RU" sz="1400" dirty="0" smtClean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</a:endParaRPr>
          </a:p>
          <a:p>
            <a:r>
              <a:rPr lang="ru-RU" sz="1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</a:rPr>
              <a:t>Управление </a:t>
            </a:r>
            <a:r>
              <a:rPr lang="ru-RU" sz="1400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</a:rPr>
              <a:t>имущественных и земельных отношений АМО г. Новороссийск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19" t="2973" r="2281" b="53923"/>
          <a:stretch/>
        </p:blipFill>
        <p:spPr>
          <a:xfrm>
            <a:off x="4762646" y="3027674"/>
            <a:ext cx="2190800" cy="132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16" t="550" r="5512" b="51476"/>
          <a:stretch/>
        </p:blipFill>
        <p:spPr>
          <a:xfrm>
            <a:off x="6702778" y="3978119"/>
            <a:ext cx="2190799" cy="166938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037823"/>
              </p:ext>
            </p:extLst>
          </p:nvPr>
        </p:nvGraphicFramePr>
        <p:xfrm>
          <a:off x="150126" y="1158266"/>
          <a:ext cx="8921088" cy="172743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04302"/>
                <a:gridCol w="2043525"/>
                <a:gridCol w="1814149"/>
                <a:gridCol w="1859112"/>
              </a:tblGrid>
              <a:tr h="55742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66448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Оптимизация времени на обработку документов для передачи в органы местного самоуправления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мин.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мин. (0,1 часа)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мин. (0,1 часа)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Общее количество арендаторов земельных участков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слайд -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1" t="23679" r="24762" b="9623"/>
          <a:stretch/>
        </p:blipFill>
        <p:spPr>
          <a:xfrm>
            <a:off x="167125" y="2975424"/>
            <a:ext cx="4465836" cy="37984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4762646" y="5770453"/>
            <a:ext cx="4259434" cy="925333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 244,5 тыс. руб. в месяц</a:t>
            </a:r>
            <a:r>
              <a:rPr lang="ru-RU" sz="1600" b="1" dirty="0">
                <a:solidFill>
                  <a:prstClr val="white"/>
                </a:solidFill>
              </a:rPr>
              <a:t> </a:t>
            </a:r>
            <a:r>
              <a:rPr lang="ru-RU" sz="1600" b="1" dirty="0" smtClean="0">
                <a:solidFill>
                  <a:prstClr val="white"/>
                </a:solidFill>
              </a:rPr>
              <a:t>или снижение трудозатрат на 1,2 ед. в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199" y="-16467"/>
            <a:ext cx="1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2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 в 2022</a:t>
            </a:r>
            <a:endParaRPr lang="ru-RU" sz="12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0"/>
            <a:ext cx="9144001" cy="988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50. Цифровая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инвентаризация кладбищ</a:t>
            </a:r>
          </a:p>
          <a:p>
            <a:r>
              <a:rPr lang="ru-RU" sz="1800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Управление городского хозяйства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30061" y="130558"/>
            <a:ext cx="8513939" cy="3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70399" y="5665950"/>
            <a:ext cx="2236449" cy="925333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 11,4 тыс. руб. в год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60866" y="44045"/>
            <a:ext cx="1803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  <a:endParaRPr lang="en-US" sz="1050" b="1" cap="all" dirty="0" smtClean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800719"/>
              </p:ext>
            </p:extLst>
          </p:nvPr>
        </p:nvGraphicFramePr>
        <p:xfrm>
          <a:off x="120050" y="883543"/>
          <a:ext cx="5129284" cy="272983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06149"/>
                <a:gridCol w="1045293"/>
                <a:gridCol w="1172962"/>
                <a:gridCol w="1204880"/>
              </a:tblGrid>
              <a:tr h="6081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595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Сокращение времени на поиск документов и сведений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дней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мин.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7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Комплексная инвентаризация кладбищ, 150 Га (22 существующих кладбища на территории муниципального образования Новороссийск)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 недели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недели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Обработка большего количества обращений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 недели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6" y="4333964"/>
            <a:ext cx="4969933" cy="18876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162" y="897467"/>
            <a:ext cx="3727419" cy="26268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149" y="3524304"/>
            <a:ext cx="3714699" cy="20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0"/>
            <a:ext cx="9144001" cy="988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51.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Оптимизация коммуникации между УКП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кадровиками структурных подразделений</a:t>
            </a:r>
          </a:p>
          <a:p>
            <a:r>
              <a:rPr lang="ru-RU" sz="1800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Управление </a:t>
            </a:r>
            <a:r>
              <a:rPr lang="ru-RU" sz="18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кадровой политики</a:t>
            </a:r>
            <a:endParaRPr lang="ru-RU" sz="1800" dirty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30061" y="130558"/>
            <a:ext cx="8513939" cy="3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35933" y="5806226"/>
            <a:ext cx="2536380" cy="652037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2 часов в день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60866" y="44045"/>
            <a:ext cx="1803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  <a:endParaRPr lang="en-US" sz="1050" b="1" cap="all" dirty="0" smtClean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411773"/>
              </p:ext>
            </p:extLst>
          </p:nvPr>
        </p:nvGraphicFramePr>
        <p:xfrm>
          <a:off x="314784" y="1295050"/>
          <a:ext cx="5129284" cy="164288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06149"/>
                <a:gridCol w="1045293"/>
                <a:gridCol w="1172962"/>
                <a:gridCol w="1204880"/>
              </a:tblGrid>
              <a:tr h="6081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464689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</a:rPr>
                        <a:t>Оптимизация процесса взаимодействия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100мин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9 мин.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9 мин.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82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</a:rPr>
                        <a:t>Отчет об исполнении поручения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60 мин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10 мин.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10 мин.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5" y="3109131"/>
            <a:ext cx="4910608" cy="3751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96" y="1264463"/>
            <a:ext cx="1471181" cy="2350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832" y="2533398"/>
            <a:ext cx="1638768" cy="27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0"/>
            <a:ext cx="9144001" cy="988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52.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Оптимизация рабочих мест по системе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5C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Управление образования</a:t>
            </a:r>
            <a:endParaRPr lang="ru-RU" sz="1600" dirty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30061" y="130558"/>
            <a:ext cx="8513939" cy="3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08217" y="5440221"/>
            <a:ext cx="2236449" cy="733003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 сокращение времени на работу с документацией на 20%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25343" y="66280"/>
            <a:ext cx="15868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реализации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178156"/>
              </p:ext>
            </p:extLst>
          </p:nvPr>
        </p:nvGraphicFramePr>
        <p:xfrm>
          <a:off x="314783" y="1295050"/>
          <a:ext cx="5281683" cy="135402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56841"/>
                <a:gridCol w="1076350"/>
                <a:gridCol w="1207813"/>
                <a:gridCol w="1240679"/>
              </a:tblGrid>
              <a:tr h="686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667478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400" i="0" dirty="0">
                          <a:effectLst/>
                          <a:latin typeface="+mn-lt"/>
                          <a:ea typeface="SimSun" panose="02010600030101010101" pitchFamily="2" charset="-122"/>
                        </a:rPr>
                        <a:t>Рабочие места сотрудников оптимизированы</a:t>
                      </a:r>
                      <a:endParaRPr lang="ru-RU" sz="12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i="0" dirty="0">
                          <a:effectLst/>
                          <a:latin typeface="+mn-lt"/>
                          <a:ea typeface="SimSun" panose="02010600030101010101" pitchFamily="2" charset="-122"/>
                        </a:rPr>
                        <a:t> 40%</a:t>
                      </a:r>
                      <a:endParaRPr lang="ru-RU" sz="12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i="0" dirty="0">
                          <a:effectLst/>
                          <a:latin typeface="+mn-lt"/>
                          <a:ea typeface="SimSun" panose="02010600030101010101" pitchFamily="2" charset="-122"/>
                        </a:rPr>
                        <a:t>80% </a:t>
                      </a:r>
                      <a:endParaRPr lang="ru-RU" sz="12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i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80% </a:t>
                      </a:r>
                      <a:endParaRPr lang="ru-RU" sz="14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551"/>
          <a:stretch/>
        </p:blipFill>
        <p:spPr>
          <a:xfrm>
            <a:off x="554252" y="4755446"/>
            <a:ext cx="5020964" cy="2102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217" y="1299386"/>
            <a:ext cx="2184980" cy="21849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217" y="3554061"/>
            <a:ext cx="2184980" cy="16387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61" y="2778889"/>
            <a:ext cx="4927997" cy="24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0"/>
            <a:ext cx="9144001" cy="988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Экономия времени и ресурсов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процессе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ознакомления с деятельностью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учреждения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Управление образования</a:t>
            </a:r>
            <a:endParaRPr lang="ru-RU" sz="1600" dirty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30061" y="130558"/>
            <a:ext cx="8513939" cy="3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66666" y="5948905"/>
            <a:ext cx="2780001" cy="580776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 сокращение процесса на 80%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25343" y="66280"/>
            <a:ext cx="1586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 </a:t>
            </a:r>
          </a:p>
          <a:p>
            <a:pPr algn="ctr"/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82417"/>
              </p:ext>
            </p:extLst>
          </p:nvPr>
        </p:nvGraphicFramePr>
        <p:xfrm>
          <a:off x="270990" y="1168568"/>
          <a:ext cx="5281683" cy="135402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56841"/>
                <a:gridCol w="1076350"/>
                <a:gridCol w="1207813"/>
                <a:gridCol w="1240679"/>
              </a:tblGrid>
              <a:tr h="68654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667478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Время получения</a:t>
                      </a: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информации</a:t>
                      </a:r>
                    </a:p>
                    <a:p>
                      <a:pPr marL="0" indent="0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effectLst/>
                          <a:latin typeface="+mn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ru-RU" sz="1200" i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40</a:t>
                      </a:r>
                      <a:r>
                        <a:rPr lang="ru-RU" sz="1200" i="0" baseline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 мин.</a:t>
                      </a:r>
                      <a:endParaRPr lang="ru-RU" sz="12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15 мин.</a:t>
                      </a:r>
                      <a:endParaRPr lang="ru-RU" sz="12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15 мин.</a:t>
                      </a:r>
                      <a:endParaRPr lang="ru-RU" sz="1200" i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4694" t="15311" r="22294" b="5885"/>
          <a:stretch/>
        </p:blipFill>
        <p:spPr>
          <a:xfrm>
            <a:off x="514081" y="2779253"/>
            <a:ext cx="4583613" cy="3985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1" y="1129749"/>
            <a:ext cx="2676933" cy="19303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2" y="3300753"/>
            <a:ext cx="2676933" cy="19316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8600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0"/>
            <a:ext cx="9144001" cy="988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54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Оптимизация процесса самостоятельной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деятельности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воспитанников в центрах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активности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Управление образования</a:t>
            </a:r>
            <a:endParaRPr lang="ru-RU" sz="1800" dirty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30061" y="130558"/>
            <a:ext cx="8513939" cy="3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25343" y="66280"/>
            <a:ext cx="1586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 </a:t>
            </a:r>
          </a:p>
          <a:p>
            <a:pPr algn="ctr"/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591311"/>
              </p:ext>
            </p:extLst>
          </p:nvPr>
        </p:nvGraphicFramePr>
        <p:xfrm>
          <a:off x="194734" y="899725"/>
          <a:ext cx="4698999" cy="3294602"/>
        </p:xfrm>
        <a:graphic>
          <a:graphicData uri="http://schemas.openxmlformats.org/drawingml/2006/table">
            <a:tbl>
              <a:tblPr firstRow="1" firstCol="1" bandRow="1"/>
              <a:tblGrid>
                <a:gridCol w="2006983"/>
                <a:gridCol w="1398927"/>
                <a:gridCol w="1293089"/>
              </a:tblGrid>
              <a:tr h="320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</a:t>
                      </a:r>
                      <a:endParaRPr lang="ru-RU" sz="11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632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педагога на разъяснения при организации самостоятельной деятельности детей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минут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минут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9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процесса поиска детьми в центрах активности нужных учебно-методических материалов, средств обучения, отсутствие ошибок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минут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минут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92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Отслеживание интересов детей по видам деятельности для планирования дальнейшей педагогической работы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невозможно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56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 центры активности группы востребованы детьми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активных центров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активных центров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311" y="3990404"/>
            <a:ext cx="2131545" cy="111685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014651" y="910988"/>
            <a:ext cx="5475058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реализации проекта: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— внедрена маркировка материалов и  оборудования центров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игровой активности группы;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5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58" y="1318730"/>
            <a:ext cx="2070635" cy="8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51200" y="58092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93733" y="2334979"/>
            <a:ext cx="4093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</a:pPr>
            <a:r>
              <a:rPr lang="ru-RU" sz="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800" dirty="0">
                <a:ea typeface="Calibri" panose="020F0502020204030204" pitchFamily="34" charset="0"/>
                <a:cs typeface="Times New Roman" panose="02020603050405020304" pitchFamily="18" charset="0"/>
              </a:rPr>
              <a:t>внедрены наглядные алгоритмы действий в центрах активности группы, детям стало проще и быстрее понимать, что нужно делать с теми или иными предметами;</a:t>
            </a:r>
            <a:endParaRPr lang="ru-RU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158" y="2660001"/>
            <a:ext cx="2070635" cy="8509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24736" y="3519868"/>
            <a:ext cx="4132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— внедрены индикаторы посещаемости центров активности группы, сокращено время анализа посещаемости детьми центров активности, педагог может редактировать дальнейшую работу по использованию неактивных центров группы;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0" y="4297684"/>
            <a:ext cx="6776670" cy="3335601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6925311" y="5169697"/>
            <a:ext cx="2149305" cy="822766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Экономическая выгода: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 сокращение времени процессов до 10 минут</a:t>
            </a:r>
            <a:endParaRPr lang="ru-RU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600" y="150006"/>
            <a:ext cx="8451805" cy="1427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ru-RU" b="1" dirty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процесса обмена информацией между структурными подразделениями.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процесса  взаимодействия структурных подразделений при подготовке сводных отчётов (исключение ошибок, нарушения сроков предоставления информации, предоставления информации в не полном объеме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финансового контроля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48031"/>
              </p:ext>
            </p:extLst>
          </p:nvPr>
        </p:nvGraphicFramePr>
        <p:xfrm>
          <a:off x="456043" y="1766689"/>
          <a:ext cx="5302248" cy="137154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68577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Целевое состояние реализации проекта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8577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Сокращение времени на заполнение формы отчетности ГРБС 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0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000" dirty="0" smtClean="0">
                          <a:latin typeface="+mn-lt"/>
                        </a:rPr>
                        <a:t>4 дн. 11 ч.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2 дн.</a:t>
                      </a:r>
                      <a:r>
                        <a:rPr lang="ru-RU" sz="1000" baseline="0" dirty="0" smtClean="0">
                          <a:effectLst/>
                          <a:latin typeface="+mn-lt"/>
                        </a:rPr>
                        <a:t> 45 мин.</a:t>
                      </a:r>
                      <a:endParaRPr lang="ru-RU" sz="10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2 дн. 45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861850" y="5193789"/>
            <a:ext cx="3170625" cy="1070658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трудозатраты </a:t>
            </a:r>
            <a:r>
              <a:rPr lang="ru-RU" sz="1600" b="1" dirty="0">
                <a:solidFill>
                  <a:prstClr val="white"/>
                </a:solidFill>
              </a:rPr>
              <a:t>сокращены </a:t>
            </a:r>
            <a:r>
              <a:rPr lang="ru-RU" sz="1600" b="1" dirty="0" smtClean="0">
                <a:solidFill>
                  <a:prstClr val="white"/>
                </a:solidFill>
              </a:rPr>
              <a:t>на</a:t>
            </a:r>
            <a:endParaRPr lang="en-US" sz="1600" b="1" dirty="0" smtClean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 9,6 тыс</a:t>
            </a:r>
            <a:r>
              <a:rPr lang="ru-RU" sz="1600" b="1" dirty="0">
                <a:solidFill>
                  <a:prstClr val="white"/>
                </a:solidFill>
              </a:rPr>
              <a:t>. </a:t>
            </a:r>
            <a:r>
              <a:rPr lang="ru-RU" sz="1600" b="1" dirty="0" smtClean="0">
                <a:solidFill>
                  <a:prstClr val="white"/>
                </a:solidFill>
              </a:rPr>
              <a:t>руб. за период реализации проекта</a:t>
            </a:r>
            <a:endParaRPr lang="ru-RU" sz="16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199" y="25861"/>
            <a:ext cx="1803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 </a:t>
            </a:r>
          </a:p>
          <a:p>
            <a:pPr algn="ctr"/>
            <a:r>
              <a:rPr lang="ru-RU" sz="105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  <a:endParaRPr lang="ru-RU" sz="105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загнутый угол 12">
            <a:extLst>
              <a:ext uri="{FF2B5EF4-FFF2-40B4-BE49-F238E27FC236}">
                <a16:creationId xmlns:a16="http://schemas.microsoft.com/office/drawing/2014/main" xmlns="" id="{7B7A731D-7224-45D5-8E87-536FD1BF76D2}"/>
              </a:ext>
            </a:extLst>
          </p:cNvPr>
          <p:cNvSpPr/>
          <p:nvPr/>
        </p:nvSpPr>
        <p:spPr>
          <a:xfrm>
            <a:off x="24652" y="3667926"/>
            <a:ext cx="1834441" cy="856135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0625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6C2878-432E-42B0-B3F6-5C1B9159F1F2}"/>
              </a:ext>
            </a:extLst>
          </p:cNvPr>
          <p:cNvSpPr txBox="1"/>
          <p:nvPr/>
        </p:nvSpPr>
        <p:spPr>
          <a:xfrm>
            <a:off x="64860" y="3680494"/>
            <a:ext cx="1662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запроса в адрес ГРБС о предоставлении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отчётности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59D9A46-2B38-489A-9ECB-CF3D4EEAA868}"/>
              </a:ext>
            </a:extLst>
          </p:cNvPr>
          <p:cNvSpPr txBox="1"/>
          <p:nvPr/>
        </p:nvSpPr>
        <p:spPr>
          <a:xfrm>
            <a:off x="284630" y="4470262"/>
            <a:ext cx="1778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15 мин.</a:t>
            </a:r>
          </a:p>
        </p:txBody>
      </p:sp>
      <p:sp>
        <p:nvSpPr>
          <p:cNvPr id="14" name="Прямоугольник: загнутый угол 24">
            <a:extLst>
              <a:ext uri="{FF2B5EF4-FFF2-40B4-BE49-F238E27FC236}">
                <a16:creationId xmlns:a16="http://schemas.microsoft.com/office/drawing/2014/main" xmlns="" id="{D4CB1EFE-3C98-45E2-9910-91D26D773086}"/>
              </a:ext>
            </a:extLst>
          </p:cNvPr>
          <p:cNvSpPr/>
          <p:nvPr/>
        </p:nvSpPr>
        <p:spPr>
          <a:xfrm>
            <a:off x="1699820" y="4869169"/>
            <a:ext cx="1709768" cy="1107516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загнутый угол 26">
            <a:extLst>
              <a:ext uri="{FF2B5EF4-FFF2-40B4-BE49-F238E27FC236}">
                <a16:creationId xmlns:a16="http://schemas.microsoft.com/office/drawing/2014/main" xmlns="" id="{521135EA-DF67-4E82-A7D5-D7B5CED7A53A}"/>
              </a:ext>
            </a:extLst>
          </p:cNvPr>
          <p:cNvSpPr/>
          <p:nvPr/>
        </p:nvSpPr>
        <p:spPr>
          <a:xfrm>
            <a:off x="2188437" y="3668326"/>
            <a:ext cx="1772578" cy="801936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загнутый угол 29">
            <a:extLst>
              <a:ext uri="{FF2B5EF4-FFF2-40B4-BE49-F238E27FC236}">
                <a16:creationId xmlns:a16="http://schemas.microsoft.com/office/drawing/2014/main" xmlns="" id="{173AA518-E0E9-4725-90F1-4C1982D339D5}"/>
              </a:ext>
            </a:extLst>
          </p:cNvPr>
          <p:cNvSpPr/>
          <p:nvPr/>
        </p:nvSpPr>
        <p:spPr>
          <a:xfrm>
            <a:off x="3885821" y="4970096"/>
            <a:ext cx="1800485" cy="724771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загнутый угол 30">
            <a:extLst>
              <a:ext uri="{FF2B5EF4-FFF2-40B4-BE49-F238E27FC236}">
                <a16:creationId xmlns:a16="http://schemas.microsoft.com/office/drawing/2014/main" xmlns="" id="{EA908CF1-E247-483C-A859-1F56AC78D16B}"/>
              </a:ext>
            </a:extLst>
          </p:cNvPr>
          <p:cNvSpPr/>
          <p:nvPr/>
        </p:nvSpPr>
        <p:spPr>
          <a:xfrm>
            <a:off x="4311246" y="3694101"/>
            <a:ext cx="1161669" cy="693366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96ADE9-F1BF-44DC-8494-1362F9FCCC39}"/>
              </a:ext>
            </a:extLst>
          </p:cNvPr>
          <p:cNvSpPr txBox="1"/>
          <p:nvPr/>
        </p:nvSpPr>
        <p:spPr>
          <a:xfrm>
            <a:off x="2180580" y="3650767"/>
            <a:ext cx="18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отчетности органами вед. контроля ГРБС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F15C41-6C8F-4859-8117-71C76EDA58CD}"/>
              </a:ext>
            </a:extLst>
          </p:cNvPr>
          <p:cNvSpPr txBox="1"/>
          <p:nvPr/>
        </p:nvSpPr>
        <p:spPr>
          <a:xfrm>
            <a:off x="2635369" y="4429245"/>
            <a:ext cx="1778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2 </a:t>
            </a:r>
            <a:r>
              <a:rPr lang="ru-RU" sz="1400" b="1" dirty="0" smtClean="0"/>
              <a:t>дн</a:t>
            </a:r>
            <a:r>
              <a:rPr lang="ru-RU" sz="1400" b="1" dirty="0"/>
              <a:t>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0A2527-7189-418F-A28B-570D96B1B620}"/>
              </a:ext>
            </a:extLst>
          </p:cNvPr>
          <p:cNvSpPr txBox="1"/>
          <p:nvPr/>
        </p:nvSpPr>
        <p:spPr>
          <a:xfrm>
            <a:off x="4265612" y="3683647"/>
            <a:ext cx="18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Подписание/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: вправо 43">
            <a:extLst>
              <a:ext uri="{FF2B5EF4-FFF2-40B4-BE49-F238E27FC236}">
                <a16:creationId xmlns:a16="http://schemas.microsoft.com/office/drawing/2014/main" xmlns="" id="{C23DCF4D-CE79-4F10-978B-E6D31E73EDD4}"/>
              </a:ext>
            </a:extLst>
          </p:cNvPr>
          <p:cNvSpPr/>
          <p:nvPr/>
        </p:nvSpPr>
        <p:spPr>
          <a:xfrm>
            <a:off x="1886601" y="3910091"/>
            <a:ext cx="283610" cy="239561"/>
          </a:xfrm>
          <a:prstGeom prst="rightArrow">
            <a:avLst/>
          </a:prstGeom>
          <a:solidFill>
            <a:srgbClr val="00CDC8"/>
          </a:solidFill>
          <a:ln>
            <a:solidFill>
              <a:srgbClr val="00C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: вправо 44">
            <a:extLst>
              <a:ext uri="{FF2B5EF4-FFF2-40B4-BE49-F238E27FC236}">
                <a16:creationId xmlns:a16="http://schemas.microsoft.com/office/drawing/2014/main" xmlns="" id="{0B6F50B1-12C9-4CBC-BE83-A496D78968FE}"/>
              </a:ext>
            </a:extLst>
          </p:cNvPr>
          <p:cNvSpPr/>
          <p:nvPr/>
        </p:nvSpPr>
        <p:spPr>
          <a:xfrm>
            <a:off x="4006649" y="3910091"/>
            <a:ext cx="258963" cy="209544"/>
          </a:xfrm>
          <a:prstGeom prst="rightArrow">
            <a:avLst/>
          </a:prstGeom>
          <a:solidFill>
            <a:srgbClr val="00CDC8"/>
          </a:solidFill>
          <a:ln>
            <a:solidFill>
              <a:srgbClr val="00C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26FA14-4091-4A55-9C1E-3CEB7B26A232}"/>
              </a:ext>
            </a:extLst>
          </p:cNvPr>
          <p:cNvSpPr txBox="1"/>
          <p:nvPr/>
        </p:nvSpPr>
        <p:spPr>
          <a:xfrm>
            <a:off x="4330206" y="4431336"/>
            <a:ext cx="1778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15 мин.</a:t>
            </a:r>
          </a:p>
        </p:txBody>
      </p:sp>
      <p:sp>
        <p:nvSpPr>
          <p:cNvPr id="26" name="Стрелка: вниз 48">
            <a:extLst>
              <a:ext uri="{FF2B5EF4-FFF2-40B4-BE49-F238E27FC236}">
                <a16:creationId xmlns:a16="http://schemas.microsoft.com/office/drawing/2014/main" xmlns="" id="{86FF2AA3-A8CF-48EA-92FC-0960F6ADF421}"/>
              </a:ext>
            </a:extLst>
          </p:cNvPr>
          <p:cNvSpPr/>
          <p:nvPr/>
        </p:nvSpPr>
        <p:spPr>
          <a:xfrm rot="1921032">
            <a:off x="5668487" y="4578779"/>
            <a:ext cx="267744" cy="345519"/>
          </a:xfrm>
          <a:prstGeom prst="downArrow">
            <a:avLst/>
          </a:prstGeom>
          <a:solidFill>
            <a:srgbClr val="00CDC8"/>
          </a:solidFill>
          <a:ln>
            <a:solidFill>
              <a:srgbClr val="00C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6A5109B-B79D-4331-8279-7723FD556B91}"/>
              </a:ext>
            </a:extLst>
          </p:cNvPr>
          <p:cNvSpPr txBox="1"/>
          <p:nvPr/>
        </p:nvSpPr>
        <p:spPr>
          <a:xfrm>
            <a:off x="3897382" y="5085836"/>
            <a:ext cx="186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представленной отчетности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CDE104-9083-4F89-BAC6-32FE30B11246}"/>
              </a:ext>
            </a:extLst>
          </p:cNvPr>
          <p:cNvSpPr txBox="1"/>
          <p:nvPr/>
        </p:nvSpPr>
        <p:spPr>
          <a:xfrm>
            <a:off x="4521708" y="5666267"/>
            <a:ext cx="1778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1 </a:t>
            </a:r>
            <a:r>
              <a:rPr lang="ru-RU" sz="1400" b="1" dirty="0" smtClean="0"/>
              <a:t>час</a:t>
            </a:r>
            <a:endParaRPr lang="ru-RU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99A85FF-07E8-4B97-B631-565B3B704743}"/>
              </a:ext>
            </a:extLst>
          </p:cNvPr>
          <p:cNvSpPr txBox="1"/>
          <p:nvPr/>
        </p:nvSpPr>
        <p:spPr>
          <a:xfrm>
            <a:off x="1676179" y="4904757"/>
            <a:ext cx="2034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сводного отчета на основании представленных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вед. контроля ГРБС</a:t>
            </a:r>
          </a:p>
        </p:txBody>
      </p:sp>
      <p:sp>
        <p:nvSpPr>
          <p:cNvPr id="31" name="Стрелка: вниз 52">
            <a:extLst>
              <a:ext uri="{FF2B5EF4-FFF2-40B4-BE49-F238E27FC236}">
                <a16:creationId xmlns:a16="http://schemas.microsoft.com/office/drawing/2014/main" xmlns="" id="{930E2556-9205-4B38-ACF9-C3F932F363D8}"/>
              </a:ext>
            </a:extLst>
          </p:cNvPr>
          <p:cNvSpPr/>
          <p:nvPr/>
        </p:nvSpPr>
        <p:spPr>
          <a:xfrm rot="5400000">
            <a:off x="3505456" y="5103715"/>
            <a:ext cx="255929" cy="407075"/>
          </a:xfrm>
          <a:prstGeom prst="downArrow">
            <a:avLst/>
          </a:prstGeom>
          <a:solidFill>
            <a:srgbClr val="00CDC8"/>
          </a:solidFill>
          <a:ln>
            <a:solidFill>
              <a:srgbClr val="00C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C30A21F-42D4-4F86-8E49-BAA3E3FAF674}"/>
              </a:ext>
            </a:extLst>
          </p:cNvPr>
          <p:cNvSpPr txBox="1"/>
          <p:nvPr/>
        </p:nvSpPr>
        <p:spPr>
          <a:xfrm>
            <a:off x="2188437" y="5989768"/>
            <a:ext cx="1778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1 час</a:t>
            </a:r>
          </a:p>
        </p:txBody>
      </p:sp>
      <p:sp>
        <p:nvSpPr>
          <p:cNvPr id="35" name="Прямоугольник: загнутый угол 31">
            <a:extLst>
              <a:ext uri="{FF2B5EF4-FFF2-40B4-BE49-F238E27FC236}">
                <a16:creationId xmlns:a16="http://schemas.microsoft.com/office/drawing/2014/main" xmlns="" id="{855B9678-9E2E-40FD-BB36-A7074D5E6AD5}"/>
              </a:ext>
            </a:extLst>
          </p:cNvPr>
          <p:cNvSpPr/>
          <p:nvPr/>
        </p:nvSpPr>
        <p:spPr>
          <a:xfrm>
            <a:off x="5802359" y="3694101"/>
            <a:ext cx="1112983" cy="762709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отчетности в адрес УФК</a:t>
            </a:r>
          </a:p>
        </p:txBody>
      </p:sp>
      <p:sp>
        <p:nvSpPr>
          <p:cNvPr id="36" name="Стрелка: вправо 44">
            <a:extLst>
              <a:ext uri="{FF2B5EF4-FFF2-40B4-BE49-F238E27FC236}">
                <a16:creationId xmlns:a16="http://schemas.microsoft.com/office/drawing/2014/main" xmlns="" id="{0B6F50B1-12C9-4CBC-BE83-A496D78968FE}"/>
              </a:ext>
            </a:extLst>
          </p:cNvPr>
          <p:cNvSpPr/>
          <p:nvPr/>
        </p:nvSpPr>
        <p:spPr>
          <a:xfrm>
            <a:off x="5504168" y="3931290"/>
            <a:ext cx="260145" cy="218362"/>
          </a:xfrm>
          <a:prstGeom prst="rightArrow">
            <a:avLst/>
          </a:prstGeom>
          <a:solidFill>
            <a:srgbClr val="00CDC8"/>
          </a:solidFill>
          <a:ln>
            <a:solidFill>
              <a:srgbClr val="00C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61679" y="4431079"/>
            <a:ext cx="780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15 мин.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989" y="1575401"/>
            <a:ext cx="2637553" cy="19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5983" y="1634141"/>
            <a:ext cx="997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0"/>
            <a:ext cx="9144001" cy="988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55.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Формирование бережливого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мышления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сознания дошкольников посредством бережливых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технологий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Calibri" panose="020F0502020204030204" pitchFamily="34" charset="0"/>
                <a:cs typeface="+mn-cs"/>
              </a:rPr>
              <a:t>Управление образования</a:t>
            </a:r>
            <a:endParaRPr lang="ru-RU" sz="1800" dirty="0">
              <a:ln w="10541" cmpd="sng">
                <a:solidFill>
                  <a:sysClr val="windowText" lastClr="000000"/>
                </a:solidFill>
                <a:prstDash val="solid"/>
              </a:ln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30061" y="130558"/>
            <a:ext cx="8513939" cy="3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25343" y="66280"/>
            <a:ext cx="15868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реализации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51200" y="58092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7846"/>
          <a:stretch/>
        </p:blipFill>
        <p:spPr>
          <a:xfrm>
            <a:off x="273709" y="3445933"/>
            <a:ext cx="5403632" cy="3412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2713"/>
          <a:stretch/>
        </p:blipFill>
        <p:spPr>
          <a:xfrm>
            <a:off x="6040319" y="3394333"/>
            <a:ext cx="2614513" cy="28416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755" y="887862"/>
            <a:ext cx="2000650" cy="2321946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945280"/>
              </p:ext>
            </p:extLst>
          </p:nvPr>
        </p:nvGraphicFramePr>
        <p:xfrm>
          <a:off x="164395" y="893814"/>
          <a:ext cx="5129284" cy="233476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06149"/>
                <a:gridCol w="1045293"/>
                <a:gridCol w="1172962"/>
                <a:gridCol w="1204880"/>
              </a:tblGrid>
              <a:tr h="6081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Наименование/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Текущее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Фактическое состояние реализации проекта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</a:tr>
              <a:tr h="464689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100" i="0" dirty="0" smtClean="0">
                          <a:effectLst/>
                          <a:latin typeface="Times New Roman"/>
                          <a:ea typeface="Times New Roman"/>
                        </a:rPr>
                        <a:t>Оптимизация времени протекания процесса самостоятельной деятельности в центрах активности и в режимных моментах в группе, а также условий для познавательного восприятия информации</a:t>
                      </a:r>
                      <a:endParaRPr lang="ru-RU" sz="11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baseline="0" dirty="0" smtClean="0">
                          <a:effectLst/>
                          <a:latin typeface="Times New Roman"/>
                          <a:ea typeface="Times New Roman"/>
                        </a:rPr>
                        <a:t>60 </a:t>
                      </a: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мин.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23 мин.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/>
                          <a:ea typeface="Times New Roman"/>
                        </a:rPr>
                        <a:t>30 мин.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5815570" y="5653051"/>
            <a:ext cx="3220700" cy="1015378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/>
                </a:solidFill>
              </a:rPr>
              <a:t>оптимизация времени протекания процесса составила 37 минут</a:t>
            </a:r>
          </a:p>
        </p:txBody>
      </p:sp>
    </p:spTree>
    <p:extLst>
      <p:ext uri="{BB962C8B-B14F-4D97-AF65-F5344CB8AC3E}">
        <p14:creationId xmlns:p14="http://schemas.microsoft.com/office/powerpoint/2010/main" val="2556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265252"/>
            <a:ext cx="814070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56.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расходов потребления электрической энергии МБУ «АПК Безопасный город-ЕДДС»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круглосуточного режима работы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«АПК Безопасный город –ЕДДС»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233991"/>
              </p:ext>
            </p:extLst>
          </p:nvPr>
        </p:nvGraphicFramePr>
        <p:xfrm>
          <a:off x="256117" y="1109877"/>
          <a:ext cx="5302248" cy="218037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31949"/>
                <a:gridCol w="1039967"/>
                <a:gridCol w="1250110"/>
                <a:gridCol w="1380222"/>
              </a:tblGrid>
              <a:tr h="81832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8011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Снижение потребления энергоснабжения 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100%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90%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90%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193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на потребление электроэнергии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10%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778499" y="4843553"/>
            <a:ext cx="3220700" cy="1165890"/>
          </a:xfrm>
          <a:prstGeom prst="roundRect">
            <a:avLst/>
          </a:prstGeom>
          <a:solidFill>
            <a:srgbClr val="00808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 снижение потребления и расходов на электроэнергию составит 20 %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18533" y="0"/>
            <a:ext cx="1684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реализации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4" y="3408012"/>
            <a:ext cx="5314125" cy="3215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636" y="1094314"/>
            <a:ext cx="3556426" cy="29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9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265252"/>
            <a:ext cx="8140700" cy="1279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Оптимизация процесса по обучению населения Восточного внутригородского района и увеличение количества обученных умениям и навыкам, необходимым при защите от аварий, катастроф и стихийных бедствий, а также опасностей, возникающих при ведении военных действий или вследствие этих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действий</a:t>
            </a:r>
          </a:p>
          <a:p>
            <a:pPr algn="ctr">
              <a:lnSpc>
                <a:spcPct val="80000"/>
              </a:lnSpc>
            </a:pP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Восточный внутригородской район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01730" y="4505983"/>
            <a:ext cx="3220700" cy="1394489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сокращение  </a:t>
            </a:r>
            <a:r>
              <a:rPr lang="ru-RU" sz="1600" b="1" dirty="0">
                <a:solidFill>
                  <a:prstClr val="white"/>
                </a:solidFill>
              </a:rPr>
              <a:t>времени  на  </a:t>
            </a:r>
            <a:r>
              <a:rPr lang="ru-RU" sz="1600" b="1" dirty="0" smtClean="0">
                <a:solidFill>
                  <a:prstClr val="white"/>
                </a:solidFill>
              </a:rPr>
              <a:t>обучение, экономия </a:t>
            </a:r>
            <a:r>
              <a:rPr lang="ru-RU" sz="1600" b="1" dirty="0">
                <a:solidFill>
                  <a:prstClr val="white"/>
                </a:solidFill>
              </a:rPr>
              <a:t>денежных  средств </a:t>
            </a:r>
            <a:r>
              <a:rPr lang="ru-RU" sz="1600" b="1" dirty="0" smtClean="0">
                <a:solidFill>
                  <a:prstClr val="white"/>
                </a:solidFill>
              </a:rPr>
              <a:t>в сумме 546,8 тыс. </a:t>
            </a:r>
            <a:r>
              <a:rPr lang="ru-RU" sz="1600" b="1" dirty="0">
                <a:solidFill>
                  <a:prstClr val="white"/>
                </a:solidFill>
              </a:rPr>
              <a:t>руб. за год.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18533" y="0"/>
            <a:ext cx="1684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 в 2022 году</a:t>
            </a:r>
            <a:endParaRPr lang="ru-RU" sz="10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006010"/>
              </p:ext>
            </p:extLst>
          </p:nvPr>
        </p:nvGraphicFramePr>
        <p:xfrm>
          <a:off x="203201" y="1986764"/>
          <a:ext cx="4275666" cy="1127760"/>
        </p:xfrm>
        <a:graphic>
          <a:graphicData uri="http://schemas.openxmlformats.org/drawingml/2006/table">
            <a:tbl>
              <a:tblPr firstRow="1" firstCol="1" bandRow="1"/>
              <a:tblGrid>
                <a:gridCol w="1676400"/>
                <a:gridCol w="1210733"/>
                <a:gridCol w="1388533"/>
              </a:tblGrid>
              <a:tr h="320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цели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Текущий 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Целевой </a:t>
                      </a:r>
                      <a:endParaRPr lang="ru-RU" sz="11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93663" indent="-93663"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37366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Сокращение  сроков обучения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336 часов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168 часов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926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Сокращение  количества участников процесса 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 чел.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 чел.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06" y="1650999"/>
            <a:ext cx="4320493" cy="2378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081"/>
          <a:stretch/>
        </p:blipFill>
        <p:spPr>
          <a:xfrm>
            <a:off x="203201" y="3801533"/>
            <a:ext cx="4944533" cy="280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2" y="0"/>
            <a:ext cx="9144000" cy="6858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756417" y="690866"/>
            <a:ext cx="4972531" cy="14907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100000"/>
              </a:lnSpc>
              <a:spcBef>
                <a:spcPts val="0"/>
              </a:spcBef>
            </a:pPr>
            <a:endParaRPr lang="ru-RU" sz="24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4323229" y="2011825"/>
            <a:ext cx="5150224" cy="48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18798" y="876719"/>
            <a:ext cx="45298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mtClean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ea typeface="+mj-ea"/>
                <a:cs typeface="+mj-cs"/>
              </a:rPr>
              <a:t>Благодарим</a:t>
            </a:r>
            <a:endParaRPr lang="ru-RU" sz="54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54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ea typeface="+mj-ea"/>
                <a:cs typeface="+mj-cs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830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1280" y="126882"/>
            <a:ext cx="814070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 </a:t>
            </a:r>
            <a:r>
              <a:rPr lang="ru-RU" dirty="0" smtClean="0"/>
              <a:t>   </a:t>
            </a:r>
            <a:r>
              <a:rPr lang="ru-RU" sz="24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Внедрение системы для проведения внутренних совещаний в режиме ВКС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информационных технологий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776602"/>
              </p:ext>
            </p:extLst>
          </p:nvPr>
        </p:nvGraphicFramePr>
        <p:xfrm>
          <a:off x="306917" y="1334841"/>
          <a:ext cx="5302248" cy="161155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241269"/>
                <a:gridCol w="1316409"/>
                <a:gridCol w="1380222"/>
              </a:tblGrid>
              <a:tr h="72015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84346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Сокращение времени прибытия на совещание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1 ч.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 мин.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1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4656667" y="4990890"/>
            <a:ext cx="4342532" cy="1342177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сокращение затрат на дорогу сотрудников, а также трудозатраты, за минусом затрат на программу составил: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1,6 млн. руб</a:t>
            </a:r>
            <a:r>
              <a:rPr lang="ru-RU" sz="1600" b="1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12671" y="-26397"/>
            <a:ext cx="172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1200" b="1" cap="all" dirty="0" smtClean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   </a:t>
            </a:r>
          </a:p>
          <a:p>
            <a:pPr algn="ctr"/>
            <a:r>
              <a:rPr lang="ru-RU" sz="12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  <a:endParaRPr lang="ru-RU" sz="12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580" y="1112986"/>
            <a:ext cx="2892751" cy="1622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581" y="2812443"/>
            <a:ext cx="2892751" cy="17289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79541" y="4990891"/>
            <a:ext cx="2266247" cy="6646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Путь до места проведения совещания </a:t>
            </a:r>
            <a:r>
              <a:rPr lang="ru-RU" sz="1400" dirty="0">
                <a:solidFill>
                  <a:schemeClr val="tx1"/>
                </a:solidFill>
              </a:rPr>
              <a:t>(1 </a:t>
            </a:r>
            <a:r>
              <a:rPr lang="ru-RU" sz="1400" dirty="0" smtClean="0">
                <a:solidFill>
                  <a:schemeClr val="tx1"/>
                </a:solidFill>
              </a:rPr>
              <a:t>час)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551370"/>
              </p:ext>
            </p:extLst>
          </p:nvPr>
        </p:nvGraphicFramePr>
        <p:xfrm>
          <a:off x="667304" y="3197665"/>
          <a:ext cx="1531467" cy="158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416"/>
                <a:gridCol w="485051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Сотрудник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Получает оповещение о необходимости присутствовать на совещании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1-3 мин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697479"/>
              </p:ext>
            </p:extLst>
          </p:nvPr>
        </p:nvGraphicFramePr>
        <p:xfrm>
          <a:off x="3314818" y="3272014"/>
          <a:ext cx="1368000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Сотрудник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Принимает участие в совещании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30-90 мин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Стрелка вправо 21"/>
          <p:cNvSpPr/>
          <p:nvPr/>
        </p:nvSpPr>
        <p:spPr>
          <a:xfrm>
            <a:off x="2278053" y="3903133"/>
            <a:ext cx="1032414" cy="2320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1971059" y="3089786"/>
            <a:ext cx="306994" cy="3471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но 1 6"/>
          <p:cNvSpPr/>
          <p:nvPr/>
        </p:nvSpPr>
        <p:spPr>
          <a:xfrm>
            <a:off x="4451645" y="3153318"/>
            <a:ext cx="289985" cy="30845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878883">
            <a:off x="1615148" y="4811835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14172901">
            <a:off x="3885246" y="4727284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267" y="13613"/>
            <a:ext cx="9982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/>
              <a:t> </a:t>
            </a:r>
            <a:r>
              <a:rPr lang="ru-RU" sz="16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Сокращение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оформления заявки для заключения договора прием (сброс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поверхностных и дренажных вод в систему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канализации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Сокращение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сроков   на заключение договора на прием (сброс)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поверхностных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дренажных вод в систему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канализации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МКУ «УЖКХ города»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435488"/>
              </p:ext>
            </p:extLst>
          </p:nvPr>
        </p:nvGraphicFramePr>
        <p:xfrm>
          <a:off x="260542" y="1399656"/>
          <a:ext cx="5562601" cy="261439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230967"/>
                <a:gridCol w="1100666"/>
                <a:gridCol w="1032934"/>
                <a:gridCol w="1198034"/>
              </a:tblGrid>
              <a:tr h="58813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69415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Сокращение оформления заявки для заключения договора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15 ч.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5 мин.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5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6968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Сокращение сроков   на заключение договора на прием (сброс) поверхностных и дренажных вод в систему канализации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15 ч.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5 мин.</a:t>
                      </a:r>
                      <a:endParaRPr lang="ru-RU" sz="14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5 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778499" y="5596467"/>
            <a:ext cx="3220700" cy="1089690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</a:t>
            </a:r>
            <a:r>
              <a:rPr lang="ru-RU" sz="1600" b="1" dirty="0" smtClean="0">
                <a:solidFill>
                  <a:prstClr val="white"/>
                </a:solidFill>
              </a:rPr>
              <a:t>эффект: </a:t>
            </a:r>
            <a:r>
              <a:rPr lang="ru-RU" sz="1600" b="1" dirty="0">
                <a:solidFill>
                  <a:prstClr val="white"/>
                </a:solidFill>
              </a:rPr>
              <a:t>с</a:t>
            </a:r>
            <a:r>
              <a:rPr lang="ru-RU" sz="1600" b="1" dirty="0" smtClean="0">
                <a:solidFill>
                  <a:prstClr val="white"/>
                </a:solidFill>
              </a:rPr>
              <a:t>окращение процесса на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15 часов 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199" y="-16467"/>
            <a:ext cx="1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2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</a:p>
          <a:p>
            <a:pPr algn="ctr"/>
            <a:r>
              <a:rPr lang="ru-RU" sz="1200" b="1" cap="all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  <a:endParaRPr lang="ru-RU" sz="1200" b="1" cap="all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027" y="1380066"/>
            <a:ext cx="1965017" cy="1879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794" y="3176845"/>
            <a:ext cx="2097206" cy="1841152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599141"/>
              </p:ext>
            </p:extLst>
          </p:nvPr>
        </p:nvGraphicFramePr>
        <p:xfrm>
          <a:off x="426483" y="4585490"/>
          <a:ext cx="1368000" cy="213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Сотрудник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Обработка заявки на заключения договора на прием (сброс) поверхностных и дренажных вод в систему канализации 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19688"/>
              </p:ext>
            </p:extLst>
          </p:nvPr>
        </p:nvGraphicFramePr>
        <p:xfrm>
          <a:off x="2047499" y="4596714"/>
          <a:ext cx="1368000" cy="139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Сотрудник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Согласование документов для заключения договора.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657551"/>
              </p:ext>
            </p:extLst>
          </p:nvPr>
        </p:nvGraphicFramePr>
        <p:xfrm>
          <a:off x="3659226" y="4629507"/>
          <a:ext cx="1368000" cy="193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Сотрудник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72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Заключение договора</a:t>
                      </a:r>
                      <a:r>
                        <a:rPr lang="ru-RU" sz="1200" baseline="0" dirty="0" smtClean="0"/>
                        <a:t> на прием (сброс) поверхностных и дренажных вод в систему канализации</a:t>
                      </a:r>
                      <a:endParaRPr lang="ru-RU" sz="1200" dirty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 мин.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1823396" y="5215130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425311" y="5215130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4576" y="-205236"/>
            <a:ext cx="762224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/>
              <a:t> </a:t>
            </a:r>
            <a:endParaRPr lang="ru-RU" sz="2400" dirty="0" smtClean="0"/>
          </a:p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004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процесса осуществления права жителей удаленных районов на личный прием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делопроизводства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195287"/>
              </p:ext>
            </p:extLst>
          </p:nvPr>
        </p:nvGraphicFramePr>
        <p:xfrm>
          <a:off x="275952" y="1348952"/>
          <a:ext cx="5302248" cy="155078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64348"/>
                <a:gridCol w="1307568"/>
                <a:gridCol w="1250110"/>
                <a:gridCol w="1380222"/>
              </a:tblGrid>
              <a:tr h="70468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Наименование/ показателя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Текущее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Целевое состояние</a:t>
                      </a:r>
                      <a:r>
                        <a:rPr lang="ru-RU" sz="105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Фактическое состояние реализации проекта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</a:tr>
              <a:tr h="78269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Время протекания процесса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dirty="0" smtClean="0">
                          <a:latin typeface="+mn-lt"/>
                        </a:rPr>
                        <a:t>135 мин. </a:t>
                      </a: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45 мин.</a:t>
                      </a:r>
                      <a:endParaRPr lang="ru-RU" sz="1200" b="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30 мин.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687929" y="5489614"/>
            <a:ext cx="6321123" cy="896402"/>
          </a:xfrm>
          <a:prstGeom prst="roundRect">
            <a:avLst/>
          </a:prstGeom>
          <a:solidFill>
            <a:srgbClr val="008080"/>
          </a:solidFill>
          <a:ln>
            <a:solidFill>
              <a:srgbClr val="30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white"/>
                </a:solidFill>
              </a:rPr>
              <a:t>Экономический эффект: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white"/>
                </a:solidFill>
              </a:rPr>
              <a:t>сокращение </a:t>
            </a:r>
            <a:r>
              <a:rPr lang="ru-RU" sz="1600" b="1" dirty="0">
                <a:solidFill>
                  <a:prstClr val="white"/>
                </a:solidFill>
              </a:rPr>
              <a:t>сроков реализации права на личный прием по месту жительства гражданина до 67%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98065" y="-29803"/>
            <a:ext cx="2091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ЗАВЕРШЕН</a:t>
            </a:r>
          </a:p>
          <a:p>
            <a:pPr algn="ctr"/>
            <a:r>
              <a:rPr lang="ru-RU" sz="1200" b="1" cap="all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654549"/>
              </p:ext>
            </p:extLst>
          </p:nvPr>
        </p:nvGraphicFramePr>
        <p:xfrm>
          <a:off x="291016" y="3408624"/>
          <a:ext cx="1368000" cy="176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Посещение администрации внутригородского района, для записи на личный прием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15-40</a:t>
                      </a:r>
                      <a:r>
                        <a:rPr lang="ru-RU" sz="1200" baseline="0" dirty="0" smtClean="0"/>
                        <a:t> мин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601185"/>
              </p:ext>
            </p:extLst>
          </p:nvPr>
        </p:nvGraphicFramePr>
        <p:xfrm>
          <a:off x="1901633" y="3445932"/>
          <a:ext cx="1368000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Запись на личный прием по телефону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10-15 мин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836874"/>
              </p:ext>
            </p:extLst>
          </p:nvPr>
        </p:nvGraphicFramePr>
        <p:xfrm>
          <a:off x="3564747" y="3468011"/>
          <a:ext cx="1368000" cy="158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3"/>
                <a:gridCol w="433277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72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Посещение администрации внутригородского района для личного приема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15-40</a:t>
                      </a:r>
                      <a:r>
                        <a:rPr lang="ru-RU" sz="1200" baseline="0" dirty="0" smtClean="0"/>
                        <a:t> мин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10484"/>
              </p:ext>
            </p:extLst>
          </p:nvPr>
        </p:nvGraphicFramePr>
        <p:xfrm>
          <a:off x="5185700" y="3496731"/>
          <a:ext cx="1683805" cy="139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506"/>
                <a:gridCol w="533299"/>
              </a:tblGrid>
              <a:tr h="28800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Заявитель</a:t>
                      </a:r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Принятие участия в </a:t>
                      </a:r>
                      <a:r>
                        <a:rPr lang="ru-RU" sz="1200" baseline="0" dirty="0" smtClean="0"/>
                        <a:t>личном  приеме в режиме видеоконференцсвязи</a:t>
                      </a:r>
                      <a:endParaRPr lang="ru-RU" sz="1200" dirty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5-30 мин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1687929" y="4038264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340644" y="4051547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961598" y="4056121"/>
            <a:ext cx="224103" cy="2073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9588"/>
          <a:stretch/>
        </p:blipFill>
        <p:spPr>
          <a:xfrm>
            <a:off x="6296297" y="1124356"/>
            <a:ext cx="2847703" cy="2559131"/>
          </a:xfrm>
          <a:prstGeom prst="rect">
            <a:avLst/>
          </a:prstGeom>
        </p:spPr>
      </p:pic>
      <p:sp>
        <p:nvSpPr>
          <p:cNvPr id="4" name="Пятно 1 3"/>
          <p:cNvSpPr/>
          <p:nvPr/>
        </p:nvSpPr>
        <p:spPr>
          <a:xfrm>
            <a:off x="6664817" y="3361752"/>
            <a:ext cx="262467" cy="33866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но 1 16"/>
          <p:cNvSpPr/>
          <p:nvPr/>
        </p:nvSpPr>
        <p:spPr>
          <a:xfrm>
            <a:off x="3078177" y="3344820"/>
            <a:ext cx="262467" cy="33866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4125</TotalTime>
  <Words>5962</Words>
  <Application>Microsoft Office PowerPoint</Application>
  <PresentationFormat>Экран (4:3)</PresentationFormat>
  <Paragraphs>1457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2" baseType="lpstr">
      <vt:lpstr>SimSun</vt:lpstr>
      <vt:lpstr>Arial</vt:lpstr>
      <vt:lpstr>Arial Narrow</vt:lpstr>
      <vt:lpstr>Calibri</vt:lpstr>
      <vt:lpstr>Calibri Light</vt:lpstr>
      <vt:lpstr>Century Gothic</vt:lpstr>
      <vt:lpstr>Times New Roman</vt:lpstr>
      <vt:lpstr>等线</vt:lpstr>
      <vt:lpstr>Office Theme</vt:lpstr>
      <vt:lpstr>Презентация PowerPoint</vt:lpstr>
      <vt:lpstr>За время реализации проекта  создано 57 «бережливых» проектов, из них:</vt:lpstr>
      <vt:lpstr>Проекты завершенные в 2020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завершенные в 2021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завершенные в 2022 году и на стадии реализации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Лебедева Н.В.</cp:lastModifiedBy>
  <cp:revision>518</cp:revision>
  <cp:lastPrinted>2023-03-20T12:54:52Z</cp:lastPrinted>
  <dcterms:created xsi:type="dcterms:W3CDTF">2014-11-21T11:00:06Z</dcterms:created>
  <dcterms:modified xsi:type="dcterms:W3CDTF">2023-03-30T14:36:51Z</dcterms:modified>
</cp:coreProperties>
</file>