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0"/>
  </p:notesMasterIdLst>
  <p:sldIdLst>
    <p:sldId id="256" r:id="rId2"/>
    <p:sldId id="304" r:id="rId3"/>
    <p:sldId id="288" r:id="rId4"/>
    <p:sldId id="274" r:id="rId5"/>
    <p:sldId id="301" r:id="rId6"/>
    <p:sldId id="290" r:id="rId7"/>
    <p:sldId id="302" r:id="rId8"/>
    <p:sldId id="303" r:id="rId9"/>
    <p:sldId id="289" r:id="rId10"/>
    <p:sldId id="291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292" r:id="rId19"/>
    <p:sldId id="312" r:id="rId20"/>
    <p:sldId id="313" r:id="rId21"/>
    <p:sldId id="314" r:id="rId22"/>
    <p:sldId id="296" r:id="rId23"/>
    <p:sldId id="293" r:id="rId24"/>
    <p:sldId id="295" r:id="rId25"/>
    <p:sldId id="294" r:id="rId26"/>
    <p:sldId id="299" r:id="rId27"/>
    <p:sldId id="298" r:id="rId28"/>
    <p:sldId id="282" r:id="rId29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7D8BA3"/>
    <a:srgbClr val="640000"/>
    <a:srgbClr val="DDD6EA"/>
    <a:srgbClr val="FF6600"/>
    <a:srgbClr val="FF004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91" autoAdjust="0"/>
    <p:restoredTop sz="94660"/>
  </p:normalViewPr>
  <p:slideViewPr>
    <p:cSldViewPr>
      <p:cViewPr>
        <p:scale>
          <a:sx n="100" d="100"/>
          <a:sy n="100" d="100"/>
        </p:scale>
        <p:origin x="-1932" y="-10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 sz="1200" b="1"/>
            </a:pPr>
            <a:r>
              <a:rPr lang="ru-RU" sz="1200" b="1" dirty="0"/>
              <a:t>Уровень производительности в России в среднем по экономике по сравнению с со среднем  уровнем для США, %</a:t>
            </a:r>
          </a:p>
        </c:rich>
      </c:tx>
      <c:layout>
        <c:manualLayout>
          <c:xMode val="edge"/>
          <c:yMode val="edge"/>
          <c:x val="0.13256126677748595"/>
          <c:y val="1.709133321370895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1098499537787209"/>
          <c:y val="0.41617601693881712"/>
          <c:w val="0.55241005716345981"/>
          <c:h val="0.57731614855080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CEE-4C22-B581-BAD105054C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</c:v>
                </c:pt>
                <c:pt idx="1">
                  <c:v>Страны ЦВЕ</c:v>
                </c:pt>
                <c:pt idx="2">
                  <c:v>ОЭСР</c:v>
                </c:pt>
                <c:pt idx="3">
                  <c:v>Евросоюз (ЕС-28)</c:v>
                </c:pt>
                <c:pt idx="4">
                  <c:v>Страны G7</c:v>
                </c:pt>
                <c:pt idx="5">
                  <c:v>США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0.34</c:v>
                </c:pt>
                <c:pt idx="1">
                  <c:v>0.52</c:v>
                </c:pt>
                <c:pt idx="2">
                  <c:v>0.74</c:v>
                </c:pt>
                <c:pt idx="3">
                  <c:v>0.77</c:v>
                </c:pt>
                <c:pt idx="4">
                  <c:v>0.88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CEE-4C22-B581-BAD105054C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5564544"/>
        <c:axId val="100734464"/>
      </c:barChart>
      <c:catAx>
        <c:axId val="555645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100734464"/>
        <c:crosses val="autoZero"/>
        <c:auto val="1"/>
        <c:lblAlgn val="ctr"/>
        <c:lblOffset val="100"/>
        <c:noMultiLvlLbl val="0"/>
      </c:catAx>
      <c:valAx>
        <c:axId val="10073446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555645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 sz="1200" b="1"/>
            </a:pPr>
            <a:r>
              <a:rPr lang="ru-RU" sz="1200" b="1"/>
              <a:t>Уровень производительности в России по сравнению со средним уровнем для стран Евросоюза в 2014 г., %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5047104304972404"/>
          <c:y val="0.43222014907501327"/>
          <c:w val="0.45868462204409155"/>
          <c:h val="0.561021130845627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349-4A9E-BD64-319A6F6E97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ЖКХ</c:v>
                </c:pt>
                <c:pt idx="1">
                  <c:v>Обрабатывающее пр-во</c:v>
                </c:pt>
                <c:pt idx="2">
                  <c:v>Строительство</c:v>
                </c:pt>
                <c:pt idx="3">
                  <c:v>Транспорт</c:v>
                </c:pt>
                <c:pt idx="4">
                  <c:v>Торговля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0.26</c:v>
                </c:pt>
                <c:pt idx="1">
                  <c:v>0.56999999999999995</c:v>
                </c:pt>
                <c:pt idx="2">
                  <c:v>0.62</c:v>
                </c:pt>
                <c:pt idx="3">
                  <c:v>0.64</c:v>
                </c:pt>
                <c:pt idx="4">
                  <c:v>0.78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49-4A9E-BD64-319A6F6E97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0767616"/>
        <c:axId val="100774656"/>
      </c:barChart>
      <c:catAx>
        <c:axId val="1007676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ru-RU"/>
          </a:p>
        </c:txPr>
        <c:crossAx val="100774656"/>
        <c:crosses val="autoZero"/>
        <c:auto val="1"/>
        <c:lblAlgn val="ctr"/>
        <c:lblOffset val="100"/>
        <c:noMultiLvlLbl val="0"/>
      </c:catAx>
      <c:valAx>
        <c:axId val="10077465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00767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46B41F-3B49-430B-A345-31AD8D74F179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DFBB43-BFF1-41E7-97F4-B2BCCA67189E}">
      <dgm:prSet phldrT="[Текст]" custT="1"/>
      <dgm:spPr/>
      <dgm:t>
        <a:bodyPr anchor="t"/>
        <a:lstStyle/>
        <a:p>
          <a:pPr algn="l"/>
          <a:r>
            <a:rPr lang="ru-RU" sz="1300" b="0" dirty="0" smtClean="0">
              <a:effectLst/>
            </a:rPr>
            <a:t>Также рост производительности сдерживают </a:t>
          </a:r>
          <a:r>
            <a:rPr lang="ru-RU" sz="1300" b="1" dirty="0" smtClean="0">
              <a:effectLst/>
            </a:rPr>
            <a:t>«внешние» факторы</a:t>
          </a:r>
          <a:r>
            <a:rPr lang="ru-RU" sz="1300" b="0" dirty="0" smtClean="0">
              <a:effectLst/>
            </a:rPr>
            <a:t> (дефицит кадров нужной квалификации, доступность финансовых ресурсов, административные барьеры и </a:t>
          </a:r>
          <a:r>
            <a:rPr lang="ru-RU" sz="1300" b="1" dirty="0" smtClean="0">
              <a:effectLst/>
            </a:rPr>
            <a:t>устаревшее отраслевое регулирование)</a:t>
          </a:r>
          <a:endParaRPr lang="ru-RU" sz="1300" b="1" dirty="0">
            <a:effectLst/>
          </a:endParaRPr>
        </a:p>
      </dgm:t>
    </dgm:pt>
    <dgm:pt modelId="{2C9374F0-D1A7-4637-A07E-0D6E82B1AE95}" type="parTrans" cxnId="{F234389B-D10C-4C1A-99CE-C14E5BC74627}">
      <dgm:prSet/>
      <dgm:spPr/>
      <dgm:t>
        <a:bodyPr/>
        <a:lstStyle/>
        <a:p>
          <a:endParaRPr lang="ru-RU" sz="1400">
            <a:effectLst/>
          </a:endParaRPr>
        </a:p>
      </dgm:t>
    </dgm:pt>
    <dgm:pt modelId="{32159B95-DC72-4FBA-BEF6-D44E914BC7FC}" type="sibTrans" cxnId="{F234389B-D10C-4C1A-99CE-C14E5BC74627}">
      <dgm:prSet/>
      <dgm:spPr/>
      <dgm:t>
        <a:bodyPr/>
        <a:lstStyle/>
        <a:p>
          <a:endParaRPr lang="ru-RU" sz="1400">
            <a:effectLst/>
          </a:endParaRPr>
        </a:p>
      </dgm:t>
    </dgm:pt>
    <dgm:pt modelId="{62E084FD-B14A-431C-BC2E-6733D86DCDC8}">
      <dgm:prSet phldrT="[Текст]" custT="1"/>
      <dgm:spPr/>
      <dgm:t>
        <a:bodyPr anchor="t"/>
        <a:lstStyle/>
        <a:p>
          <a:pPr algn="l"/>
          <a:r>
            <a:rPr lang="ru-RU" sz="1300" b="0" dirty="0" smtClean="0">
              <a:effectLst/>
            </a:rPr>
            <a:t>Существуют </a:t>
          </a:r>
          <a:r>
            <a:rPr lang="ru-RU" sz="1300" b="1" dirty="0" smtClean="0">
              <a:effectLst/>
            </a:rPr>
            <a:t>барьеры</a:t>
          </a:r>
          <a:r>
            <a:rPr lang="ru-RU" sz="1300" b="0" dirty="0" smtClean="0">
              <a:effectLst/>
            </a:rPr>
            <a:t> для роста производительности </a:t>
          </a:r>
          <a:r>
            <a:rPr lang="ru-RU" sz="1300" b="1" dirty="0" smtClean="0">
              <a:effectLst/>
            </a:rPr>
            <a:t>на уровне </a:t>
          </a:r>
          <a:r>
            <a:rPr lang="ru-RU" sz="1300" b="0" dirty="0" smtClean="0">
              <a:effectLst/>
            </a:rPr>
            <a:t>отдельных</a:t>
          </a:r>
          <a:br>
            <a:rPr lang="ru-RU" sz="1300" b="0" dirty="0" smtClean="0">
              <a:effectLst/>
            </a:rPr>
          </a:br>
          <a:r>
            <a:rPr lang="ru-RU" sz="1300" b="1" dirty="0" smtClean="0">
              <a:effectLst/>
            </a:rPr>
            <a:t>компаний</a:t>
          </a:r>
          <a:r>
            <a:rPr lang="ru-RU" sz="1300" b="0" dirty="0" smtClean="0">
              <a:effectLst/>
            </a:rPr>
            <a:t> (неконкурентоспособные бизнес-модели, неэффективные производственные системы, дефицит управленческих компетенций)</a:t>
          </a:r>
          <a:endParaRPr lang="ru-RU" sz="1300" b="0" dirty="0">
            <a:effectLst/>
          </a:endParaRPr>
        </a:p>
      </dgm:t>
    </dgm:pt>
    <dgm:pt modelId="{43A9DBF5-2721-412F-9EB1-CE0B8FD9FA50}" type="sibTrans" cxnId="{E618C446-1207-4853-9478-08BF25C32205}">
      <dgm:prSet/>
      <dgm:spPr/>
      <dgm:t>
        <a:bodyPr/>
        <a:lstStyle/>
        <a:p>
          <a:endParaRPr lang="ru-RU" sz="1400">
            <a:effectLst/>
          </a:endParaRPr>
        </a:p>
      </dgm:t>
    </dgm:pt>
    <dgm:pt modelId="{3966FEC3-BC84-4D42-ADAE-75F8C4DC126A}" type="parTrans" cxnId="{E618C446-1207-4853-9478-08BF25C32205}">
      <dgm:prSet/>
      <dgm:spPr/>
      <dgm:t>
        <a:bodyPr/>
        <a:lstStyle/>
        <a:p>
          <a:endParaRPr lang="ru-RU" sz="1400">
            <a:effectLst/>
          </a:endParaRPr>
        </a:p>
      </dgm:t>
    </dgm:pt>
    <dgm:pt modelId="{2DF7B16B-4570-4A05-B350-FBBE8A1CB9FD}">
      <dgm:prSet phldrT="[Текст]" custT="1"/>
      <dgm:spPr/>
      <dgm:t>
        <a:bodyPr/>
        <a:lstStyle/>
        <a:p>
          <a:pPr algn="ctr"/>
          <a:r>
            <a:rPr lang="ru-RU" sz="1600" b="1" dirty="0" smtClean="0">
              <a:effectLst/>
            </a:rPr>
            <a:t>Барьеры и возможности</a:t>
          </a:r>
          <a:endParaRPr lang="ru-RU" sz="1600" b="1" dirty="0">
            <a:effectLst/>
          </a:endParaRPr>
        </a:p>
      </dgm:t>
    </dgm:pt>
    <dgm:pt modelId="{28CE11DA-E861-4792-98A5-11B94C953907}" type="sibTrans" cxnId="{384F0DAA-FF74-4CD2-AA80-E243C2726348}">
      <dgm:prSet/>
      <dgm:spPr/>
      <dgm:t>
        <a:bodyPr/>
        <a:lstStyle/>
        <a:p>
          <a:endParaRPr lang="ru-RU" sz="1400">
            <a:effectLst/>
          </a:endParaRPr>
        </a:p>
      </dgm:t>
    </dgm:pt>
    <dgm:pt modelId="{2E117046-32DD-4F1F-AE12-634429FD31A1}" type="parTrans" cxnId="{384F0DAA-FF74-4CD2-AA80-E243C2726348}">
      <dgm:prSet/>
      <dgm:spPr/>
      <dgm:t>
        <a:bodyPr/>
        <a:lstStyle/>
        <a:p>
          <a:endParaRPr lang="ru-RU" sz="1400">
            <a:effectLst/>
          </a:endParaRPr>
        </a:p>
      </dgm:t>
    </dgm:pt>
    <dgm:pt modelId="{8DCCF51C-E1D3-4911-B11A-AD2F7FA8536E}">
      <dgm:prSet phldrT="[Текст]" custT="1"/>
      <dgm:spPr/>
      <dgm:t>
        <a:bodyPr anchor="t"/>
        <a:lstStyle/>
        <a:p>
          <a:pPr algn="l"/>
          <a:r>
            <a:rPr lang="ru-RU" sz="1300" b="1" dirty="0" smtClean="0">
              <a:effectLst/>
            </a:rPr>
            <a:t>Производительность в России</a:t>
          </a:r>
          <a:r>
            <a:rPr lang="ru-RU" sz="1300" b="0" dirty="0" smtClean="0">
              <a:effectLst/>
            </a:rPr>
            <a:t> в экономике в целом и по отраслям в </a:t>
          </a:r>
          <a:r>
            <a:rPr lang="ru-RU" sz="1300" b="1" dirty="0" smtClean="0">
              <a:effectLst/>
            </a:rPr>
            <a:t>2-3 раза ниже</a:t>
          </a:r>
          <a:r>
            <a:rPr lang="ru-RU" sz="1300" b="0" dirty="0" smtClean="0">
              <a:effectLst/>
            </a:rPr>
            <a:t>, чем в других развитых странах</a:t>
          </a:r>
          <a:endParaRPr lang="ru-RU" sz="1300" b="0" dirty="0">
            <a:effectLst/>
          </a:endParaRPr>
        </a:p>
      </dgm:t>
    </dgm:pt>
    <dgm:pt modelId="{A43C2944-3397-4659-AF6C-D74ABD14C63E}" type="sibTrans" cxnId="{EBB0DF78-EFB9-4A58-BAD4-3DC27CA0946A}">
      <dgm:prSet/>
      <dgm:spPr/>
      <dgm:t>
        <a:bodyPr/>
        <a:lstStyle/>
        <a:p>
          <a:endParaRPr lang="ru-RU"/>
        </a:p>
      </dgm:t>
    </dgm:pt>
    <dgm:pt modelId="{8CC2EB51-650D-436B-9971-698499F90EE8}" type="parTrans" cxnId="{EBB0DF78-EFB9-4A58-BAD4-3DC27CA0946A}">
      <dgm:prSet/>
      <dgm:spPr/>
      <dgm:t>
        <a:bodyPr/>
        <a:lstStyle/>
        <a:p>
          <a:endParaRPr lang="ru-RU"/>
        </a:p>
      </dgm:t>
    </dgm:pt>
    <dgm:pt modelId="{C9563D8C-162C-4781-9237-0F8778277DF0}" type="pres">
      <dgm:prSet presAssocID="{1546B41F-3B49-430B-A345-31AD8D74F17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F12E56-059B-4675-8A03-B1C46804988B}" type="pres">
      <dgm:prSet presAssocID="{2DF7B16B-4570-4A05-B350-FBBE8A1CB9FD}" presName="parentLin" presStyleCnt="0"/>
      <dgm:spPr/>
      <dgm:t>
        <a:bodyPr/>
        <a:lstStyle/>
        <a:p>
          <a:endParaRPr lang="ru-RU"/>
        </a:p>
      </dgm:t>
    </dgm:pt>
    <dgm:pt modelId="{B700A096-A95C-4D0A-A734-4419F003BD73}" type="pres">
      <dgm:prSet presAssocID="{2DF7B16B-4570-4A05-B350-FBBE8A1CB9FD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451AEF97-24B5-43B0-89D9-B432BA0DB193}" type="pres">
      <dgm:prSet presAssocID="{2DF7B16B-4570-4A05-B350-FBBE8A1CB9FD}" presName="parentText" presStyleLbl="node1" presStyleIdx="0" presStyleCnt="1" custAng="10800000" custFlipVert="1" custScaleX="118514" custScaleY="17838" custLinFactNeighborX="53735" custLinFactNeighborY="-359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0ABDF-88BD-42DF-969D-E77905D0E0E0}" type="pres">
      <dgm:prSet presAssocID="{2DF7B16B-4570-4A05-B350-FBBE8A1CB9FD}" presName="negativeSpace" presStyleCnt="0"/>
      <dgm:spPr/>
      <dgm:t>
        <a:bodyPr/>
        <a:lstStyle/>
        <a:p>
          <a:endParaRPr lang="ru-RU"/>
        </a:p>
      </dgm:t>
    </dgm:pt>
    <dgm:pt modelId="{730F6C39-6DF3-4FF9-A5FF-C9CB07AF35DC}" type="pres">
      <dgm:prSet presAssocID="{2DF7B16B-4570-4A05-B350-FBBE8A1CB9FD}" presName="childText" presStyleLbl="conFgAcc1" presStyleIdx="0" presStyleCnt="1" custScaleY="72653" custLinFactNeighborX="1667" custLinFactNeighborY="7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4FEC73-18AA-48C0-8B58-A14C294F3A2E}" type="presOf" srcId="{8DCCF51C-E1D3-4911-B11A-AD2F7FA8536E}" destId="{730F6C39-6DF3-4FF9-A5FF-C9CB07AF35DC}" srcOrd="0" destOrd="0" presId="urn:microsoft.com/office/officeart/2005/8/layout/list1"/>
    <dgm:cxn modelId="{EBB0DF78-EFB9-4A58-BAD4-3DC27CA0946A}" srcId="{2DF7B16B-4570-4A05-B350-FBBE8A1CB9FD}" destId="{8DCCF51C-E1D3-4911-B11A-AD2F7FA8536E}" srcOrd="0" destOrd="0" parTransId="{8CC2EB51-650D-436B-9971-698499F90EE8}" sibTransId="{A43C2944-3397-4659-AF6C-D74ABD14C63E}"/>
    <dgm:cxn modelId="{E5CD5EDE-EF6B-47D5-94E8-86E190BE1013}" type="presOf" srcId="{38DFBB43-BFF1-41E7-97F4-B2BCCA67189E}" destId="{730F6C39-6DF3-4FF9-A5FF-C9CB07AF35DC}" srcOrd="0" destOrd="2" presId="urn:microsoft.com/office/officeart/2005/8/layout/list1"/>
    <dgm:cxn modelId="{83CBE7C2-5C24-4575-A32C-7B09F785A419}" type="presOf" srcId="{2DF7B16B-4570-4A05-B350-FBBE8A1CB9FD}" destId="{B700A096-A95C-4D0A-A734-4419F003BD73}" srcOrd="0" destOrd="0" presId="urn:microsoft.com/office/officeart/2005/8/layout/list1"/>
    <dgm:cxn modelId="{384F0DAA-FF74-4CD2-AA80-E243C2726348}" srcId="{1546B41F-3B49-430B-A345-31AD8D74F179}" destId="{2DF7B16B-4570-4A05-B350-FBBE8A1CB9FD}" srcOrd="0" destOrd="0" parTransId="{2E117046-32DD-4F1F-AE12-634429FD31A1}" sibTransId="{28CE11DA-E861-4792-98A5-11B94C953907}"/>
    <dgm:cxn modelId="{C8951444-A400-4446-8D9F-03D848225D50}" type="presOf" srcId="{62E084FD-B14A-431C-BC2E-6733D86DCDC8}" destId="{730F6C39-6DF3-4FF9-A5FF-C9CB07AF35DC}" srcOrd="0" destOrd="1" presId="urn:microsoft.com/office/officeart/2005/8/layout/list1"/>
    <dgm:cxn modelId="{9D9B88C3-FB08-492B-95E3-81D326F300EF}" type="presOf" srcId="{2DF7B16B-4570-4A05-B350-FBBE8A1CB9FD}" destId="{451AEF97-24B5-43B0-89D9-B432BA0DB193}" srcOrd="1" destOrd="0" presId="urn:microsoft.com/office/officeart/2005/8/layout/list1"/>
    <dgm:cxn modelId="{F234389B-D10C-4C1A-99CE-C14E5BC74627}" srcId="{2DF7B16B-4570-4A05-B350-FBBE8A1CB9FD}" destId="{38DFBB43-BFF1-41E7-97F4-B2BCCA67189E}" srcOrd="2" destOrd="0" parTransId="{2C9374F0-D1A7-4637-A07E-0D6E82B1AE95}" sibTransId="{32159B95-DC72-4FBA-BEF6-D44E914BC7FC}"/>
    <dgm:cxn modelId="{36C6B72D-3936-4C60-9497-1CE481AED9D9}" type="presOf" srcId="{1546B41F-3B49-430B-A345-31AD8D74F179}" destId="{C9563D8C-162C-4781-9237-0F8778277DF0}" srcOrd="0" destOrd="0" presId="urn:microsoft.com/office/officeart/2005/8/layout/list1"/>
    <dgm:cxn modelId="{E618C446-1207-4853-9478-08BF25C32205}" srcId="{2DF7B16B-4570-4A05-B350-FBBE8A1CB9FD}" destId="{62E084FD-B14A-431C-BC2E-6733D86DCDC8}" srcOrd="1" destOrd="0" parTransId="{3966FEC3-BC84-4D42-ADAE-75F8C4DC126A}" sibTransId="{43A9DBF5-2721-412F-9EB1-CE0B8FD9FA50}"/>
    <dgm:cxn modelId="{CF2F0B98-5708-4BE5-9D6A-8CCEB0ABB978}" type="presParOf" srcId="{C9563D8C-162C-4781-9237-0F8778277DF0}" destId="{CCF12E56-059B-4675-8A03-B1C46804988B}" srcOrd="0" destOrd="0" presId="urn:microsoft.com/office/officeart/2005/8/layout/list1"/>
    <dgm:cxn modelId="{ABD65CFD-32FB-4DD8-82A9-E9D85CAACC1D}" type="presParOf" srcId="{CCF12E56-059B-4675-8A03-B1C46804988B}" destId="{B700A096-A95C-4D0A-A734-4419F003BD73}" srcOrd="0" destOrd="0" presId="urn:microsoft.com/office/officeart/2005/8/layout/list1"/>
    <dgm:cxn modelId="{310C4A42-5F6A-4115-8A45-B4C1F9EEC3EE}" type="presParOf" srcId="{CCF12E56-059B-4675-8A03-B1C46804988B}" destId="{451AEF97-24B5-43B0-89D9-B432BA0DB193}" srcOrd="1" destOrd="0" presId="urn:microsoft.com/office/officeart/2005/8/layout/list1"/>
    <dgm:cxn modelId="{D25F1E28-7A8E-4CA5-8BD5-B48C1EDF1EC4}" type="presParOf" srcId="{C9563D8C-162C-4781-9237-0F8778277DF0}" destId="{C760ABDF-88BD-42DF-969D-E77905D0E0E0}" srcOrd="1" destOrd="0" presId="urn:microsoft.com/office/officeart/2005/8/layout/list1"/>
    <dgm:cxn modelId="{3099E186-2881-49EB-B87D-2CBF37482355}" type="presParOf" srcId="{C9563D8C-162C-4781-9237-0F8778277DF0}" destId="{730F6C39-6DF3-4FF9-A5FF-C9CB07AF35D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A9E474-5A51-48E7-8B06-F5C8337DC30F}" type="doc">
      <dgm:prSet loTypeId="urn:microsoft.com/office/officeart/2005/8/layout/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BA93798-088B-4D84-AD64-3ECA5FB5C25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Указ Президента РФ от 7 мая 2018 г. № 204 «О национальных целях и стратегических задачах развития Российской Федерации на период до 2024 года»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D9AF0AB-97A1-4E85-B29C-5F15994D1A9B}" type="parTrans" cxnId="{6A1D5BFD-385D-4A9D-80A3-78A9A8C10422}">
      <dgm:prSet/>
      <dgm:spPr/>
      <dgm:t>
        <a:bodyPr/>
        <a:lstStyle/>
        <a:p>
          <a:endParaRPr lang="ru-RU"/>
        </a:p>
      </dgm:t>
    </dgm:pt>
    <dgm:pt modelId="{92BCB8B1-2A71-4D37-885D-6C7CE2D7F5BC}" type="sibTrans" cxnId="{6A1D5BFD-385D-4A9D-80A3-78A9A8C10422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E947D384-0425-4A85-86BB-9EC717BD6F8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Нацпроект «Производительность труда и поддержка занятости» включает три федеральных проекта:</a:t>
          </a:r>
        </a:p>
        <a:p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«Системные меры по повышению производительности труда»</a:t>
          </a:r>
        </a:p>
        <a:p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«Адресная поддержка повышения производительности труда на предприятиях»</a:t>
          </a:r>
        </a:p>
        <a:p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«Поддержка занятости и повышение эффективности рынка труда для обеспечения роста производительности труда»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3BFC7DDE-96D8-4C4D-ADA8-224BF61F4C25}" type="parTrans" cxnId="{55A52F04-0916-41E7-A551-9EF15D7277ED}">
      <dgm:prSet/>
      <dgm:spPr/>
      <dgm:t>
        <a:bodyPr/>
        <a:lstStyle/>
        <a:p>
          <a:endParaRPr lang="ru-RU"/>
        </a:p>
      </dgm:t>
    </dgm:pt>
    <dgm:pt modelId="{B282A1AE-3AC1-4D4F-AFDF-299ACE44D4FB}" type="sibTrans" cxnId="{55A52F04-0916-41E7-A551-9EF15D7277ED}">
      <dgm:prSet/>
      <dgm:spPr/>
      <dgm:t>
        <a:bodyPr/>
        <a:lstStyle/>
        <a:p>
          <a:endParaRPr lang="ru-RU"/>
        </a:p>
      </dgm:t>
    </dgm:pt>
    <dgm:pt modelId="{8023649E-62D9-46B0-825E-157710264E0A}" type="pres">
      <dgm:prSet presAssocID="{53A9E474-5A51-48E7-8B06-F5C8337DC3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0E02E8-A0DC-442D-9F9D-C9F6560E3E99}" type="pres">
      <dgm:prSet presAssocID="{BBA93798-088B-4D84-AD64-3ECA5FB5C252}" presName="node" presStyleLbl="node1" presStyleIdx="0" presStyleCnt="2" custScaleX="472979" custScaleY="53891" custLinFactNeighborX="17147" custLinFactNeighborY="-22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2BAA5-BCBD-40E5-9A9A-C5D6E205EF41}" type="pres">
      <dgm:prSet presAssocID="{92BCB8B1-2A71-4D37-885D-6C7CE2D7F5BC}" presName="sibTrans" presStyleLbl="sibTrans2D1" presStyleIdx="0" presStyleCnt="1" custAng="21529368" custScaleX="89082" custLinFactNeighborX="-4709" custLinFactNeighborY="11027"/>
      <dgm:spPr/>
      <dgm:t>
        <a:bodyPr/>
        <a:lstStyle/>
        <a:p>
          <a:endParaRPr lang="ru-RU"/>
        </a:p>
      </dgm:t>
    </dgm:pt>
    <dgm:pt modelId="{07DDA404-49C4-4EF1-9882-0ABBFB824BDD}" type="pres">
      <dgm:prSet presAssocID="{92BCB8B1-2A71-4D37-885D-6C7CE2D7F5BC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8C02C2F1-9320-4F86-AB45-72DE5E702826}" type="pres">
      <dgm:prSet presAssocID="{E947D384-0425-4A85-86BB-9EC717BD6F8F}" presName="node" presStyleLbl="node1" presStyleIdx="1" presStyleCnt="2" custScaleX="472979" custScaleY="157636" custLinFactNeighborX="15985" custLinFactNeighborY="-49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1A6BA4-E335-43FD-9A3B-B34A2D51FD17}" type="presOf" srcId="{92BCB8B1-2A71-4D37-885D-6C7CE2D7F5BC}" destId="{07DDA404-49C4-4EF1-9882-0ABBFB824BDD}" srcOrd="1" destOrd="0" presId="urn:microsoft.com/office/officeart/2005/8/layout/process5"/>
    <dgm:cxn modelId="{EC7553BC-67C3-4ACE-B97A-0F0AAD4E087E}" type="presOf" srcId="{E947D384-0425-4A85-86BB-9EC717BD6F8F}" destId="{8C02C2F1-9320-4F86-AB45-72DE5E702826}" srcOrd="0" destOrd="0" presId="urn:microsoft.com/office/officeart/2005/8/layout/process5"/>
    <dgm:cxn modelId="{6A1D5BFD-385D-4A9D-80A3-78A9A8C10422}" srcId="{53A9E474-5A51-48E7-8B06-F5C8337DC30F}" destId="{BBA93798-088B-4D84-AD64-3ECA5FB5C252}" srcOrd="0" destOrd="0" parTransId="{0D9AF0AB-97A1-4E85-B29C-5F15994D1A9B}" sibTransId="{92BCB8B1-2A71-4D37-885D-6C7CE2D7F5BC}"/>
    <dgm:cxn modelId="{8553693E-5BA7-45EF-AEAF-CA16E0748326}" type="presOf" srcId="{BBA93798-088B-4D84-AD64-3ECA5FB5C252}" destId="{230E02E8-A0DC-442D-9F9D-C9F6560E3E99}" srcOrd="0" destOrd="0" presId="urn:microsoft.com/office/officeart/2005/8/layout/process5"/>
    <dgm:cxn modelId="{2B613670-B1DD-4E27-8AB6-D6BDF966C11E}" type="presOf" srcId="{53A9E474-5A51-48E7-8B06-F5C8337DC30F}" destId="{8023649E-62D9-46B0-825E-157710264E0A}" srcOrd="0" destOrd="0" presId="urn:microsoft.com/office/officeart/2005/8/layout/process5"/>
    <dgm:cxn modelId="{55A52F04-0916-41E7-A551-9EF15D7277ED}" srcId="{53A9E474-5A51-48E7-8B06-F5C8337DC30F}" destId="{E947D384-0425-4A85-86BB-9EC717BD6F8F}" srcOrd="1" destOrd="0" parTransId="{3BFC7DDE-96D8-4C4D-ADA8-224BF61F4C25}" sibTransId="{B282A1AE-3AC1-4D4F-AFDF-299ACE44D4FB}"/>
    <dgm:cxn modelId="{4D23E6F1-39EB-45E6-906B-B3F1D1035145}" type="presOf" srcId="{92BCB8B1-2A71-4D37-885D-6C7CE2D7F5BC}" destId="{DDC2BAA5-BCBD-40E5-9A9A-C5D6E205EF41}" srcOrd="0" destOrd="0" presId="urn:microsoft.com/office/officeart/2005/8/layout/process5"/>
    <dgm:cxn modelId="{F9D3EED4-94E7-4CD0-A9C5-C5FDDE651CBD}" type="presParOf" srcId="{8023649E-62D9-46B0-825E-157710264E0A}" destId="{230E02E8-A0DC-442D-9F9D-C9F6560E3E99}" srcOrd="0" destOrd="0" presId="urn:microsoft.com/office/officeart/2005/8/layout/process5"/>
    <dgm:cxn modelId="{A7739982-730C-47EB-BC5C-9F2D02DED2F8}" type="presParOf" srcId="{8023649E-62D9-46B0-825E-157710264E0A}" destId="{DDC2BAA5-BCBD-40E5-9A9A-C5D6E205EF41}" srcOrd="1" destOrd="0" presId="urn:microsoft.com/office/officeart/2005/8/layout/process5"/>
    <dgm:cxn modelId="{6DDC4140-AC1F-45AB-8217-C8804DB5CF3A}" type="presParOf" srcId="{DDC2BAA5-BCBD-40E5-9A9A-C5D6E205EF41}" destId="{07DDA404-49C4-4EF1-9882-0ABBFB824BDD}" srcOrd="0" destOrd="0" presId="urn:microsoft.com/office/officeart/2005/8/layout/process5"/>
    <dgm:cxn modelId="{7AFECF21-0B67-40B4-828D-C481B8357501}" type="presParOf" srcId="{8023649E-62D9-46B0-825E-157710264E0A}" destId="{8C02C2F1-9320-4F86-AB45-72DE5E702826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F6C39-6DF3-4FF9-A5FF-C9CB07AF35DC}">
      <dsp:nvSpPr>
        <dsp:cNvPr id="0" name=""/>
        <dsp:cNvSpPr/>
      </dsp:nvSpPr>
      <dsp:spPr>
        <a:xfrm>
          <a:off x="0" y="479754"/>
          <a:ext cx="4320480" cy="28561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5317" tIns="333248" rIns="33531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effectLst/>
            </a:rPr>
            <a:t>Производительность в России</a:t>
          </a:r>
          <a:r>
            <a:rPr lang="ru-RU" sz="1300" b="0" kern="1200" dirty="0" smtClean="0">
              <a:effectLst/>
            </a:rPr>
            <a:t> в экономике в целом и по отраслям в </a:t>
          </a:r>
          <a:r>
            <a:rPr lang="ru-RU" sz="1300" b="1" kern="1200" dirty="0" smtClean="0">
              <a:effectLst/>
            </a:rPr>
            <a:t>2-3 раза ниже</a:t>
          </a:r>
          <a:r>
            <a:rPr lang="ru-RU" sz="1300" b="0" kern="1200" dirty="0" smtClean="0">
              <a:effectLst/>
            </a:rPr>
            <a:t>, чем в других развитых странах</a:t>
          </a:r>
          <a:endParaRPr lang="ru-RU" sz="1300" b="0" kern="1200" dirty="0">
            <a:effectLst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kern="1200" dirty="0" smtClean="0">
              <a:effectLst/>
            </a:rPr>
            <a:t>Существуют </a:t>
          </a:r>
          <a:r>
            <a:rPr lang="ru-RU" sz="1300" b="1" kern="1200" dirty="0" smtClean="0">
              <a:effectLst/>
            </a:rPr>
            <a:t>барьеры</a:t>
          </a:r>
          <a:r>
            <a:rPr lang="ru-RU" sz="1300" b="0" kern="1200" dirty="0" smtClean="0">
              <a:effectLst/>
            </a:rPr>
            <a:t> для роста производительности </a:t>
          </a:r>
          <a:r>
            <a:rPr lang="ru-RU" sz="1300" b="1" kern="1200" dirty="0" smtClean="0">
              <a:effectLst/>
            </a:rPr>
            <a:t>на уровне </a:t>
          </a:r>
          <a:r>
            <a:rPr lang="ru-RU" sz="1300" b="0" kern="1200" dirty="0" smtClean="0">
              <a:effectLst/>
            </a:rPr>
            <a:t>отдельных</a:t>
          </a:r>
          <a:br>
            <a:rPr lang="ru-RU" sz="1300" b="0" kern="1200" dirty="0" smtClean="0">
              <a:effectLst/>
            </a:rPr>
          </a:br>
          <a:r>
            <a:rPr lang="ru-RU" sz="1300" b="1" kern="1200" dirty="0" smtClean="0">
              <a:effectLst/>
            </a:rPr>
            <a:t>компаний</a:t>
          </a:r>
          <a:r>
            <a:rPr lang="ru-RU" sz="1300" b="0" kern="1200" dirty="0" smtClean="0">
              <a:effectLst/>
            </a:rPr>
            <a:t> (неконкурентоспособные бизнес-модели, неэффективные производственные системы, дефицит управленческих компетенций)</a:t>
          </a:r>
          <a:endParaRPr lang="ru-RU" sz="1300" b="0" kern="1200" dirty="0">
            <a:effectLst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kern="1200" dirty="0" smtClean="0">
              <a:effectLst/>
            </a:rPr>
            <a:t>Также рост производительности сдерживают </a:t>
          </a:r>
          <a:r>
            <a:rPr lang="ru-RU" sz="1300" b="1" kern="1200" dirty="0" smtClean="0">
              <a:effectLst/>
            </a:rPr>
            <a:t>«внешние» факторы</a:t>
          </a:r>
          <a:r>
            <a:rPr lang="ru-RU" sz="1300" b="0" kern="1200" dirty="0" smtClean="0">
              <a:effectLst/>
            </a:rPr>
            <a:t> (дефицит кадров нужной квалификации, доступность финансовых ресурсов, административные барьеры и </a:t>
          </a:r>
          <a:r>
            <a:rPr lang="ru-RU" sz="1300" b="1" kern="1200" dirty="0" smtClean="0">
              <a:effectLst/>
            </a:rPr>
            <a:t>устаревшее отраслевое регулирование)</a:t>
          </a:r>
          <a:endParaRPr lang="ru-RU" sz="1300" b="1" kern="1200" dirty="0">
            <a:effectLst/>
          </a:endParaRPr>
        </a:p>
      </dsp:txBody>
      <dsp:txXfrm>
        <a:off x="0" y="479754"/>
        <a:ext cx="4320480" cy="2856134"/>
      </dsp:txXfrm>
    </dsp:sp>
    <dsp:sp modelId="{451AEF97-24B5-43B0-89D9-B432BA0DB193}">
      <dsp:nvSpPr>
        <dsp:cNvPr id="0" name=""/>
        <dsp:cNvSpPr/>
      </dsp:nvSpPr>
      <dsp:spPr>
        <a:xfrm rot="10800000" flipV="1">
          <a:off x="332104" y="334771"/>
          <a:ext cx="3584261" cy="3370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13" tIns="0" rIns="114313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/>
            </a:rPr>
            <a:t>Барьеры и возможности</a:t>
          </a:r>
          <a:endParaRPr lang="ru-RU" sz="1600" b="1" kern="1200" dirty="0">
            <a:effectLst/>
          </a:endParaRPr>
        </a:p>
      </dsp:txBody>
      <dsp:txXfrm rot="-10800000">
        <a:off x="348555" y="351222"/>
        <a:ext cx="3551359" cy="3041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E02E8-A0DC-442D-9F9D-C9F6560E3E99}">
      <dsp:nvSpPr>
        <dsp:cNvPr id="0" name=""/>
        <dsp:cNvSpPr/>
      </dsp:nvSpPr>
      <dsp:spPr>
        <a:xfrm>
          <a:off x="3" y="6727"/>
          <a:ext cx="8229596" cy="5626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Указ Президента РФ от 7 мая 2018 г. № 204 «О национальных целях и стратегических задачах развития Российской Федерации на период до 2024 года»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481" y="23205"/>
        <a:ext cx="8196640" cy="529649"/>
      </dsp:txXfrm>
    </dsp:sp>
    <dsp:sp modelId="{DDC2BAA5-BCBD-40E5-9A9A-C5D6E205EF41}">
      <dsp:nvSpPr>
        <dsp:cNvPr id="0" name=""/>
        <dsp:cNvSpPr/>
      </dsp:nvSpPr>
      <dsp:spPr>
        <a:xfrm rot="5329368">
          <a:off x="4006603" y="602201"/>
          <a:ext cx="195706" cy="43150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-5400000">
        <a:off x="3974401" y="720107"/>
        <a:ext cx="258905" cy="136994"/>
      </dsp:txXfrm>
    </dsp:sp>
    <dsp:sp modelId="{8C02C2F1-9320-4F86-AB45-72DE5E702826}">
      <dsp:nvSpPr>
        <dsp:cNvPr id="0" name=""/>
        <dsp:cNvSpPr/>
      </dsp:nvSpPr>
      <dsp:spPr>
        <a:xfrm>
          <a:off x="3" y="983847"/>
          <a:ext cx="8229596" cy="16456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Нацпроект «Производительность труда и поддержка занятости» включает три федеральных проекта: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«Системные меры по повышению производительности труда»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«Адресная поддержка повышения производительности труда на предприятиях»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«Поддержка занятости и повышение эффективности рынка труда для обеспечения роста производительности труда»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203" y="1032047"/>
        <a:ext cx="8133196" cy="1549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08A49-62C0-4934-A78C-B9FDDFD62EDA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89DEE-ACAF-42E5-9359-A19CE1CBA5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051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6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016" y="1852071"/>
            <a:ext cx="8471141" cy="944593"/>
          </a:xfrm>
          <a:noFill/>
        </p:spPr>
        <p:txBody>
          <a:bodyPr>
            <a:noAutofit/>
          </a:bodyPr>
          <a:lstStyle/>
          <a:p>
            <a:r>
              <a:rPr lang="ru-RU" sz="2800" b="1" dirty="0" smtClean="0">
                <a:ln/>
                <a:solidFill>
                  <a:srgbClr val="2F5597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национального проекта </a:t>
            </a:r>
            <a:br>
              <a:rPr lang="ru-RU" sz="2800" b="1" dirty="0" smtClean="0">
                <a:ln/>
                <a:solidFill>
                  <a:srgbClr val="2F5597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/>
                <a:solidFill>
                  <a:srgbClr val="2F5597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производительности труда и поддержка занятости»</a:t>
            </a:r>
            <a:endParaRPr lang="ru-RU" sz="2800" b="1" dirty="0">
              <a:ln/>
              <a:solidFill>
                <a:srgbClr val="2F5597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3939902"/>
            <a:ext cx="359518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sz="1400" b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министра экономики Краснодарского края</a:t>
            </a:r>
          </a:p>
          <a:p>
            <a:endParaRPr lang="ru-RU" sz="400" b="1" dirty="0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Салтанова Светлана Николаевна</a:t>
            </a:r>
            <a:endParaRPr lang="ru-RU" sz="1400" b="1" dirty="0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339502"/>
            <a:ext cx="647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экономики Краснодарского края</a:t>
            </a:r>
            <a:endParaRPr lang="ru-RU" dirty="0">
              <a:solidFill>
                <a:srgbClr val="2F55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016" y="843558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654"/>
            <a:ext cx="567090" cy="6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809045"/>
            <a:ext cx="8229600" cy="4215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Обучение управленческих кадров «Лидеры производительности»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275607"/>
            <a:ext cx="6696744" cy="3384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Аудитория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управленческое звено предприятий –участников национального проекта, а также служб занятости населения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генеральные директора предприятия (могут быть собственниками);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директора по производству и их ключевые заместители;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коммерческий директор/директор по маркетингу и их ключевые заместители;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директор по персоналу (HR)и их ключевые заместители;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руководители региональных СЗН и их заместители.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765" y="1340103"/>
            <a:ext cx="1352550" cy="133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195486"/>
            <a:ext cx="8517632" cy="45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Региональный проект </a:t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rgbClr val="2F559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Системные меры по повышению производительности труда»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9512" y="699542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48" y="0"/>
            <a:ext cx="7274704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2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48" y="0"/>
            <a:ext cx="7274704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893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48" y="0"/>
            <a:ext cx="7274704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758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48" y="0"/>
            <a:ext cx="7274704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805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48" y="0"/>
            <a:ext cx="7274704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049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48" y="0"/>
            <a:ext cx="7274704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424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48" y="0"/>
            <a:ext cx="7274704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46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7"/>
            <a:ext cx="8229600" cy="27754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Поддержка выхода на экспорт (экспортные акселераторы)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223001" y="1059285"/>
            <a:ext cx="7488832" cy="4032448"/>
          </a:xfrm>
        </p:spPr>
        <p:txBody>
          <a:bodyPr anchor="ctr">
            <a:normAutofit fontScale="25000" lnSpcReduction="20000"/>
          </a:bodyPr>
          <a:lstStyle/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Аудитория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–руководители предприятий</a:t>
            </a:r>
          </a:p>
          <a:p>
            <a:pPr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-формирование у предприятий системного представления об эффективном 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структурировании экспортного проекта, минимизации рисков и снижении 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издержек</a:t>
            </a:r>
          </a:p>
          <a:p>
            <a:pPr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–заключение новых экспортных контрактов по итогам прохождения 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экспортных акселераторов, получение новых рынков сбыта</a:t>
            </a:r>
          </a:p>
          <a:p>
            <a:pPr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Механизм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–3 образовательных модуля по 2 дня каждый с двумя межмодульными 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периодами –по 1,5 месяца каждый. В ходе межмодульных периодов предприятия 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выполняют домашние задания при сопровождении клиентских менеджеров и 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отраслевых экспертов РЭЦ.</a:t>
            </a: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Экспортные акселераторы проводятся бесплатно для предприятий - участников</a:t>
            </a: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323528" y="195486"/>
            <a:ext cx="2016224" cy="504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925" y="1107413"/>
            <a:ext cx="504056" cy="55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975" y="1859633"/>
            <a:ext cx="568129" cy="57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999" y="2696591"/>
            <a:ext cx="720080" cy="58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810" y="3541603"/>
            <a:ext cx="888286" cy="72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23528" y="51470"/>
            <a:ext cx="8517632" cy="45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rgbClr val="2F559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Содержание </a:t>
            </a:r>
            <a:r>
              <a:rPr lang="ru-RU" b="1" dirty="0">
                <a:solidFill>
                  <a:srgbClr val="2F559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программы «Акселератор экспортного роста»</a:t>
            </a:r>
            <a:endParaRPr lang="ru-RU" b="1" dirty="0" smtClean="0">
              <a:solidFill>
                <a:srgbClr val="2F5597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9512" y="627534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21904" y="816554"/>
            <a:ext cx="7920880" cy="4032448"/>
          </a:xfrm>
        </p:spPr>
        <p:txBody>
          <a:bodyPr anchor="t">
            <a:normAutofit/>
          </a:bodyPr>
          <a:lstStyle/>
          <a:p>
            <a:pPr marL="0" indent="0">
              <a:buNone/>
              <a:tabLst>
                <a:tab pos="361950" algn="l"/>
                <a:tab pos="809625" algn="l"/>
                <a:tab pos="895350" algn="l"/>
                <a:tab pos="2695575" algn="l"/>
              </a:tabLst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 1 «Подготовка предприятия к выходу на экспорт»</a:t>
            </a:r>
          </a:p>
          <a:p>
            <a:pPr>
              <a:tabLst>
                <a:tab pos="361950" algn="l"/>
                <a:tab pos="809625" algn="l"/>
                <a:tab pos="895350" algn="l"/>
                <a:tab pos="2695575" algn="l"/>
              </a:tabLst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Жизненный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цикл экспортного проекта. Риски экспортного проекта.</a:t>
            </a:r>
          </a:p>
          <a:p>
            <a:pPr>
              <a:tabLst>
                <a:tab pos="361950" algn="l"/>
                <a:tab pos="809625" algn="l"/>
                <a:tab pos="895350" algn="l"/>
                <a:tab pos="2695575" algn="l"/>
              </a:tabLst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государственной поддержки предприятий.</a:t>
            </a:r>
          </a:p>
          <a:p>
            <a:pPr>
              <a:tabLst>
                <a:tab pos="361950" algn="l"/>
                <a:tab pos="809625" algn="l"/>
                <a:tab pos="895350" algn="l"/>
                <a:tab pos="2695575" algn="l"/>
              </a:tabLst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рынка и поиск покупателей: алгоритм и источники, международные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тендеры, выставки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бизнес миссии, онлайн торговля,</a:t>
            </a:r>
          </a:p>
          <a:p>
            <a:pPr>
              <a:tabLst>
                <a:tab pos="361950" algn="l"/>
                <a:tab pos="809625" algn="l"/>
                <a:tab pos="895350" algn="l"/>
                <a:tab pos="2695575" algn="l"/>
              </a:tabLst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Интернет-маркетинг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Инструменты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интернет-анализа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продвижения.</a:t>
            </a:r>
          </a:p>
          <a:p>
            <a:pPr>
              <a:tabLst>
                <a:tab pos="361950" algn="l"/>
                <a:tab pos="809625" algn="l"/>
                <a:tab pos="895350" algn="l"/>
                <a:tab pos="2695575" algn="l"/>
              </a:tabLst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товара к требованиям рынка - сертификация.</a:t>
            </a:r>
          </a:p>
          <a:p>
            <a:pPr>
              <a:tabLst>
                <a:tab pos="361950" algn="l"/>
                <a:tab pos="809625" algn="l"/>
                <a:tab pos="895350" algn="l"/>
                <a:tab pos="2695575" algn="l"/>
              </a:tabLst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товара к требованиям рынка: зашита интеллектуальной собственности.</a:t>
            </a:r>
          </a:p>
          <a:p>
            <a:pPr>
              <a:tabLst>
                <a:tab pos="361950" algn="l"/>
                <a:tab pos="809625" algn="l"/>
                <a:tab pos="895350" algn="l"/>
                <a:tab pos="2695575" algn="l"/>
              </a:tabLst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проведение международных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переговоров.</a:t>
            </a:r>
          </a:p>
          <a:p>
            <a:pPr>
              <a:tabLst>
                <a:tab pos="361950" algn="l"/>
                <a:tab pos="809625" algn="l"/>
                <a:tab pos="895350" algn="l"/>
                <a:tab pos="2695575" algn="l"/>
              </a:tabLst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Конкурентоспособность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товара.</a:t>
            </a:r>
          </a:p>
          <a:p>
            <a:pPr>
              <a:tabLst>
                <a:tab pos="361950" algn="l"/>
                <a:tab pos="809625" algn="l"/>
                <a:tab pos="895350" algn="l"/>
                <a:tab pos="2695575" algn="l"/>
              </a:tabLst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Обсуждение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домашнего задания на межмодульный период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323528" y="195486"/>
            <a:ext cx="2016224" cy="504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23528" y="51470"/>
            <a:ext cx="8517632" cy="45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rgbClr val="2F559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Содержание </a:t>
            </a:r>
            <a:r>
              <a:rPr lang="ru-RU" b="1" dirty="0">
                <a:solidFill>
                  <a:srgbClr val="2F559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программы «Акселератор экспортного роста</a:t>
            </a:r>
            <a:r>
              <a:rPr lang="ru-RU" b="1" dirty="0" smtClean="0">
                <a:solidFill>
                  <a:srgbClr val="2F559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 (модуль 1)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9512" y="627534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92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трелка вниз 35"/>
          <p:cNvSpPr/>
          <p:nvPr/>
        </p:nvSpPr>
        <p:spPr>
          <a:xfrm>
            <a:off x="898999" y="3842638"/>
            <a:ext cx="338437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23528" y="19548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>
                <a:solidFill>
                  <a:srgbClr val="2F559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Разрывы производительности труда в России по </a:t>
            </a:r>
            <a:r>
              <a:rPr lang="ru-RU" sz="2000" b="1" dirty="0" smtClean="0">
                <a:solidFill>
                  <a:srgbClr val="2F559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сравнению</a:t>
            </a:r>
            <a:br>
              <a:rPr lang="ru-RU" sz="2000" b="1" dirty="0" smtClean="0">
                <a:solidFill>
                  <a:srgbClr val="2F559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2F559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solidFill>
                  <a:srgbClr val="2F559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другими странами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016" y="843558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3950162141"/>
              </p:ext>
            </p:extLst>
          </p:nvPr>
        </p:nvGraphicFramePr>
        <p:xfrm>
          <a:off x="566682" y="606632"/>
          <a:ext cx="4320480" cy="3668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2011606998"/>
              </p:ext>
            </p:extLst>
          </p:nvPr>
        </p:nvGraphicFramePr>
        <p:xfrm>
          <a:off x="5017613" y="903372"/>
          <a:ext cx="3816424" cy="1951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1" name="Скругленный прямоугольник 30"/>
          <p:cNvSpPr/>
          <p:nvPr/>
        </p:nvSpPr>
        <p:spPr>
          <a:xfrm>
            <a:off x="728303" y="4242531"/>
            <a:ext cx="4293493" cy="7625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Для повышения конкурентоспособности экономики </a:t>
            </a:r>
            <a:r>
              <a:rPr lang="ru-RU" sz="1200" dirty="0" smtClean="0"/>
              <a:t>и ускорения экономического роста в России с учетом</a:t>
            </a:r>
            <a:br>
              <a:rPr lang="ru-RU" sz="1200" dirty="0" smtClean="0"/>
            </a:br>
            <a:r>
              <a:rPr lang="ru-RU" sz="1200" dirty="0" smtClean="0"/>
              <a:t>дефицита человеческих ресурсов </a:t>
            </a:r>
            <a:r>
              <a:rPr lang="ru-RU" sz="1200" b="1" dirty="0" smtClean="0"/>
              <a:t>необходимы новые </a:t>
            </a:r>
            <a:r>
              <a:rPr lang="ru-RU" sz="1200" b="1" dirty="0" err="1" smtClean="0"/>
              <a:t>проактивные</a:t>
            </a:r>
            <a:r>
              <a:rPr lang="ru-RU" sz="1200" b="1" dirty="0" smtClean="0"/>
              <a:t> меры </a:t>
            </a:r>
            <a:r>
              <a:rPr lang="ru-RU" sz="1200" dirty="0" smtClean="0"/>
              <a:t>для повышения производительности</a:t>
            </a:r>
            <a:endParaRPr lang="ru-RU" sz="1200" dirty="0"/>
          </a:p>
        </p:txBody>
      </p:sp>
      <p:sp>
        <p:nvSpPr>
          <p:cNvPr id="32" name="Овал 31"/>
          <p:cNvSpPr/>
          <p:nvPr/>
        </p:nvSpPr>
        <p:spPr>
          <a:xfrm>
            <a:off x="425422" y="4098516"/>
            <a:ext cx="604594" cy="576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35066" y="4001826"/>
            <a:ext cx="3754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!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2413486014"/>
              </p:ext>
            </p:extLst>
          </p:nvPr>
        </p:nvGraphicFramePr>
        <p:xfrm>
          <a:off x="5017613" y="2903111"/>
          <a:ext cx="3816424" cy="1879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5508104" y="4771267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целом по экономике – 44%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071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21904" y="816554"/>
            <a:ext cx="7920880" cy="4032448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  <a:tabLst>
                <a:tab pos="361950" algn="l"/>
                <a:tab pos="809625" algn="l"/>
                <a:tab pos="895350" algn="l"/>
                <a:tab pos="2695575" algn="l"/>
              </a:tabLst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 2 «Формирование условий экспортной сделки»</a:t>
            </a:r>
          </a:p>
          <a:p>
            <a:pPr marL="0" indent="0">
              <a:buNone/>
              <a:tabLst>
                <a:tab pos="361950" algn="l"/>
                <a:tab pos="809625" algn="l"/>
                <a:tab pos="895350" algn="l"/>
                <a:tab pos="2695575" algn="l"/>
              </a:tabLs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Презентация домашнего задания.</a:t>
            </a:r>
          </a:p>
          <a:p>
            <a:pPr marL="0" indent="0">
              <a:buNone/>
              <a:tabLst>
                <a:tab pos="361950" algn="l"/>
                <a:tab pos="809625" algn="l"/>
                <a:tab pos="895350" algn="l"/>
                <a:tab pos="2695575" algn="l"/>
              </a:tabLs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Конкурентоспособность предложения экспортера: основные факторы, условия оплаты.</a:t>
            </a:r>
          </a:p>
          <a:p>
            <a:pPr marL="0" indent="0">
              <a:buNone/>
              <a:tabLst>
                <a:tab pos="361950" algn="l"/>
                <a:tab pos="809625" algn="l"/>
                <a:tab pos="895350" algn="l"/>
                <a:tab pos="2695575" algn="l"/>
              </a:tabLs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Финансовое обеспечение отсрочки платежа.</a:t>
            </a:r>
          </a:p>
          <a:p>
            <a:pPr marL="0" indent="0">
              <a:buNone/>
              <a:tabLst>
                <a:tab pos="361950" algn="l"/>
                <a:tab pos="809625" algn="l"/>
                <a:tab pos="895350" algn="l"/>
                <a:tab pos="2695575" algn="l"/>
              </a:tabLs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Оценка потребности в финансировании экспорта.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Cash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flow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tabLst>
                <a:tab pos="361950" algn="l"/>
                <a:tab pos="809625" algn="l"/>
                <a:tab pos="895350" algn="l"/>
                <a:tab pos="2695575" algn="l"/>
              </a:tabLs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Финансовые риски: виды, методы управления, стоимость риска.</a:t>
            </a:r>
          </a:p>
          <a:p>
            <a:pPr marL="0" indent="0">
              <a:buNone/>
              <a:tabLst>
                <a:tab pos="361950" algn="l"/>
                <a:tab pos="809625" algn="l"/>
                <a:tab pos="895350" algn="l"/>
                <a:tab pos="2695575" algn="l"/>
              </a:tabLs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Предэкспортное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финансирование.</a:t>
            </a:r>
          </a:p>
          <a:p>
            <a:pPr marL="0" indent="0">
              <a:buNone/>
              <a:tabLst>
                <a:tab pos="361950" algn="l"/>
                <a:tab pos="809625" algn="l"/>
                <a:tab pos="895350" algn="l"/>
                <a:tab pos="2695575" algn="l"/>
              </a:tabLs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Постэкспортное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финансирование.</a:t>
            </a:r>
          </a:p>
          <a:p>
            <a:pPr marL="0" indent="0">
              <a:buNone/>
              <a:tabLst>
                <a:tab pos="361950" algn="l"/>
                <a:tab pos="809625" algn="l"/>
                <a:tab pos="895350" algn="l"/>
                <a:tab pos="2695575" algn="l"/>
              </a:tabLs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Инструменты минимизации рисков.</a:t>
            </a:r>
          </a:p>
          <a:p>
            <a:pPr marL="0" indent="0">
              <a:buNone/>
              <a:tabLst>
                <a:tab pos="361950" algn="l"/>
                <a:tab pos="809625" algn="l"/>
                <a:tab pos="895350" algn="l"/>
                <a:tab pos="2695575" algn="l"/>
              </a:tabLs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Инкотермс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2010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tabLst>
                <a:tab pos="361950" algn="l"/>
                <a:tab pos="809625" algn="l"/>
                <a:tab pos="895350" algn="l"/>
                <a:tab pos="2695575" algn="l"/>
              </a:tabLs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Международная транспортная логистика: влияние на стоимость экспортной сделки.</a:t>
            </a:r>
          </a:p>
          <a:p>
            <a:pPr marL="0" indent="0">
              <a:buNone/>
              <a:tabLst>
                <a:tab pos="361950" algn="l"/>
                <a:tab pos="809625" algn="l"/>
                <a:tab pos="895350" algn="l"/>
                <a:tab pos="2695575" algn="l"/>
              </a:tabLs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Методология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Cost to Serve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Расчет логистических затрат</a:t>
            </a:r>
          </a:p>
          <a:p>
            <a:pPr marL="0" indent="0">
              <a:buNone/>
              <a:tabLst>
                <a:tab pos="361950" algn="l"/>
                <a:tab pos="809625" algn="l"/>
                <a:tab pos="895350" algn="l"/>
                <a:tab pos="2695575" algn="l"/>
              </a:tabLs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Таможенное оформление. Влияние на стоимость экспортной сделки.</a:t>
            </a:r>
          </a:p>
          <a:p>
            <a:pPr marL="0" indent="0">
              <a:buNone/>
              <a:tabLst>
                <a:tab pos="361950" algn="l"/>
                <a:tab pos="809625" algn="l"/>
                <a:tab pos="895350" algn="l"/>
                <a:tab pos="2695575" algn="l"/>
              </a:tabLs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Таможенные процедуры.</a:t>
            </a:r>
          </a:p>
          <a:p>
            <a:pPr marL="0" indent="0">
              <a:buNone/>
              <a:tabLst>
                <a:tab pos="361950" algn="l"/>
                <a:tab pos="809625" algn="l"/>
                <a:tab pos="895350" algn="l"/>
                <a:tab pos="2695575" algn="l"/>
              </a:tabLs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Тарифные и нетарифные меры.</a:t>
            </a:r>
          </a:p>
          <a:p>
            <a:pPr marL="0" indent="0">
              <a:buNone/>
              <a:tabLst>
                <a:tab pos="361950" algn="l"/>
                <a:tab pos="809625" algn="l"/>
                <a:tab pos="895350" algn="l"/>
                <a:tab pos="2695575" algn="l"/>
              </a:tabLs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Основные способы приглашения к сделке.</a:t>
            </a:r>
          </a:p>
          <a:p>
            <a:pPr marL="0" indent="0">
              <a:buNone/>
              <a:tabLst>
                <a:tab pos="361950" algn="l"/>
                <a:tab pos="809625" algn="l"/>
                <a:tab pos="895350" algn="l"/>
                <a:tab pos="2695575" algn="l"/>
              </a:tabLs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Обсуждение домашнего задания на межмодульный период.</a:t>
            </a: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323528" y="195486"/>
            <a:ext cx="2016224" cy="504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23528" y="51470"/>
            <a:ext cx="8517632" cy="45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rgbClr val="2F559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Содержание </a:t>
            </a:r>
            <a:r>
              <a:rPr lang="ru-RU" b="1" dirty="0">
                <a:solidFill>
                  <a:srgbClr val="2F559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программы «Акселератор экспортного роста</a:t>
            </a:r>
            <a:r>
              <a:rPr lang="ru-RU" b="1" dirty="0" smtClean="0">
                <a:solidFill>
                  <a:srgbClr val="2F559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 (модуль 2)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9512" y="627534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82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21904" y="816554"/>
            <a:ext cx="7920880" cy="4032448"/>
          </a:xfrm>
        </p:spPr>
        <p:txBody>
          <a:bodyPr anchor="t">
            <a:normAutofit/>
          </a:bodyPr>
          <a:lstStyle/>
          <a:p>
            <a:pPr marL="0" indent="0">
              <a:buNone/>
              <a:tabLst>
                <a:tab pos="361950" algn="l"/>
                <a:tab pos="809625" algn="l"/>
                <a:tab pos="895350" algn="l"/>
                <a:tab pos="2695575" algn="l"/>
              </a:tabLst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 3 «Заключение внешнеторгового контракта»</a:t>
            </a:r>
          </a:p>
          <a:p>
            <a:pPr marL="0" indent="0">
              <a:buNone/>
              <a:tabLst>
                <a:tab pos="361950" algn="l"/>
                <a:tab pos="809625" algn="l"/>
                <a:tab pos="895350" algn="l"/>
                <a:tab pos="2695575" algn="l"/>
              </a:tabLs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Презентация домашнего задания.</a:t>
            </a:r>
          </a:p>
          <a:p>
            <a:pPr marL="0" indent="0">
              <a:buNone/>
              <a:tabLst>
                <a:tab pos="361950" algn="l"/>
                <a:tab pos="809625" algn="l"/>
                <a:tab pos="895350" algn="l"/>
                <a:tab pos="2695575" algn="l"/>
              </a:tabLs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Существенные условия внешнеторгового контракта.</a:t>
            </a:r>
          </a:p>
          <a:p>
            <a:pPr marL="0" indent="0">
              <a:buNone/>
              <a:tabLst>
                <a:tab pos="361950" algn="l"/>
                <a:tab pos="809625" algn="l"/>
                <a:tab pos="895350" algn="l"/>
                <a:tab pos="2695575" algn="l"/>
              </a:tabLs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Валютный контроль.</a:t>
            </a:r>
          </a:p>
          <a:p>
            <a:pPr marL="0" indent="0">
              <a:buNone/>
              <a:tabLst>
                <a:tab pos="361950" algn="l"/>
                <a:tab pos="809625" algn="l"/>
                <a:tab pos="895350" algn="l"/>
                <a:tab pos="2695575" algn="l"/>
              </a:tabLs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Хеджирование валютных рисков.</a:t>
            </a:r>
          </a:p>
          <a:p>
            <a:pPr marL="0" indent="0">
              <a:buNone/>
              <a:tabLst>
                <a:tab pos="361950" algn="l"/>
                <a:tab pos="809625" algn="l"/>
                <a:tab pos="895350" algn="l"/>
                <a:tab pos="2695575" algn="l"/>
              </a:tabLs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Экспортный контроль.</a:t>
            </a:r>
          </a:p>
          <a:p>
            <a:pPr marL="0" indent="0">
              <a:buNone/>
              <a:tabLst>
                <a:tab pos="361950" algn="l"/>
                <a:tab pos="809625" algn="l"/>
                <a:tab pos="895350" algn="l"/>
                <a:tab pos="2695575" algn="l"/>
              </a:tabLs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Возмещение валютного НДС.</a:t>
            </a:r>
          </a:p>
          <a:p>
            <a:pPr marL="0" indent="0">
              <a:buNone/>
              <a:tabLst>
                <a:tab pos="361950" algn="l"/>
                <a:tab pos="809625" algn="l"/>
                <a:tab pos="895350" algn="l"/>
                <a:tab pos="2695575" algn="l"/>
              </a:tabLs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Технология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SPIN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продаж. Эффективная презентация проекта.</a:t>
            </a:r>
          </a:p>
          <a:p>
            <a:pPr marL="0" indent="0">
              <a:buNone/>
              <a:tabLst>
                <a:tab pos="361950" algn="l"/>
                <a:tab pos="809625" algn="l"/>
                <a:tab pos="895350" algn="l"/>
                <a:tab pos="2695575" algn="l"/>
              </a:tabLs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Подготовка экспортного проекта, с проектными менеджерами.</a:t>
            </a:r>
          </a:p>
          <a:p>
            <a:pPr marL="0" indent="0">
              <a:buNone/>
              <a:tabLst>
                <a:tab pos="361950" algn="l"/>
                <a:tab pos="809625" algn="l"/>
                <a:tab pos="895350" algn="l"/>
                <a:tab pos="2695575" algn="l"/>
              </a:tabLs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Презентация экспортного проекта предприятия.</a:t>
            </a: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323528" y="195486"/>
            <a:ext cx="2016224" cy="504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23528" y="51470"/>
            <a:ext cx="8517632" cy="45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rgbClr val="2F559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Содержание </a:t>
            </a:r>
            <a:r>
              <a:rPr lang="ru-RU" b="1" dirty="0">
                <a:solidFill>
                  <a:srgbClr val="2F559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программы «Акселератор экспортного роста</a:t>
            </a:r>
            <a:r>
              <a:rPr lang="ru-RU" b="1" dirty="0" smtClean="0">
                <a:solidFill>
                  <a:srgbClr val="2F559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 (модуль </a:t>
            </a:r>
            <a:r>
              <a:rPr lang="en-US" b="1" dirty="0" smtClean="0">
                <a:solidFill>
                  <a:srgbClr val="2F559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solidFill>
                  <a:srgbClr val="2F559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9512" y="627534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9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3851920" y="3219822"/>
            <a:ext cx="3922264" cy="2927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  <a:prstDash val="dash"/>
              </a:ln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23928" y="4299942"/>
            <a:ext cx="3922264" cy="2880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  <a:prstDash val="dash"/>
              </a:ln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75856" y="2787774"/>
            <a:ext cx="2849526" cy="3260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95486"/>
            <a:ext cx="8517632" cy="45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Региональный проект </a:t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поддержка повышения производительности труда на предприятиях</a:t>
            </a:r>
            <a:r>
              <a:rPr lang="ru-RU" b="1" dirty="0" smtClean="0">
                <a:solidFill>
                  <a:srgbClr val="2F559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771550"/>
            <a:ext cx="8229600" cy="38230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Оператор                               Ключевые направления                                         Результаты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1131590"/>
            <a:ext cx="201622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Министерство экономики Краснодарского края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9792" y="1131590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Внедрение лучших практик бережливого производства на конкретных предприятиях и обучение сотрудников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87616" y="915566"/>
            <a:ext cx="3456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Рост прибыли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•Повышение операционной эффективности (совершенствование процессов, увеличение оборотных средств, снижение запасов, снижение времени на производство)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67544" y="1059582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5536" y="2283718"/>
            <a:ext cx="379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Основные целевые показатели: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504" y="2787774"/>
            <a:ext cx="313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Количество обученных сотрудников предприятий - участников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5856" y="2787774"/>
            <a:ext cx="1545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Базовый (2018)</a:t>
            </a:r>
            <a:endParaRPr lang="ru-RU" sz="14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00192" y="2787774"/>
            <a:ext cx="268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-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75856" y="3189707"/>
            <a:ext cx="3568996" cy="3260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275856" y="3219822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2019</a:t>
            </a:r>
            <a:endParaRPr lang="ru-RU" sz="14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64288" y="3219822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UI" pitchFamily="34" charset="0"/>
                <a:cs typeface="Segoe UI" pitchFamily="34" charset="0"/>
              </a:rPr>
              <a:t>2024</a:t>
            </a:r>
            <a:endParaRPr lang="ru-RU" sz="1400" b="1" dirty="0">
              <a:solidFill>
                <a:schemeClr val="accent5">
                  <a:lumMod val="60000"/>
                  <a:lumOff val="4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84368" y="321982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2989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28184" y="3219822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329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7504" y="3795886"/>
            <a:ext cx="3131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Количество предприятий - участников, внедряющих мероприятия национального проекта под региональным управлением</a:t>
            </a:r>
            <a:endParaRPr lang="ru-RU" sz="14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275856" y="3867894"/>
            <a:ext cx="2849526" cy="3260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3275856" y="3867894"/>
            <a:ext cx="1545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Базовый (2018)</a:t>
            </a:r>
            <a:endParaRPr lang="ru-RU" sz="14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275856" y="4278781"/>
            <a:ext cx="3568996" cy="3260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7236296" y="4299942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UI" pitchFamily="34" charset="0"/>
                <a:cs typeface="Segoe UI" pitchFamily="34" charset="0"/>
              </a:rPr>
              <a:t>2024</a:t>
            </a:r>
            <a:endParaRPr lang="ru-RU" sz="1400" b="1" dirty="0">
              <a:solidFill>
                <a:schemeClr val="accent5">
                  <a:lumMod val="60000"/>
                  <a:lumOff val="4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28384" y="4299942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221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82861" y="4262852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6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75856" y="4299942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2019</a:t>
            </a:r>
            <a:endParaRPr lang="ru-RU" sz="14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72200" y="3867894"/>
            <a:ext cx="268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-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179512" y="771550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4427984" y="3579862"/>
            <a:ext cx="3922264" cy="2880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  <a:prstDash val="dash"/>
              </a:ln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95486"/>
            <a:ext cx="8517632" cy="45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Региональный проект </a:t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rgbClr val="2F559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Адресная поддержка повышения производительности труда на предприятиях»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563638"/>
            <a:ext cx="3131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Количество предприятий - участников, внедряющих мероприятия национального проекта самостоятельно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2139702"/>
            <a:ext cx="3922264" cy="2880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  <a:prstDash val="dash"/>
              </a:ln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1635646"/>
            <a:ext cx="2849526" cy="3260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49945" y="1635646"/>
            <a:ext cx="1515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Базовый (2018)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8230" y="1635646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2139702"/>
            <a:ext cx="3568996" cy="3260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419872" y="213970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68344" y="213970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2024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8424" y="2139702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6268" y="213970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2859782"/>
            <a:ext cx="3131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Количество предприятий - участников, внедряющих мероприятия национального проекта под федеральным управлением (с ФЦК)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19872" y="3003798"/>
            <a:ext cx="2849526" cy="3260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449945" y="3003798"/>
            <a:ext cx="1515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Базовый (2018)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19872" y="3579862"/>
            <a:ext cx="3568996" cy="3260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7740352" y="357986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2024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60432" y="357986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26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92292" y="357986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19872" y="357986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72200" y="3003798"/>
            <a:ext cx="268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1560" y="1059582"/>
            <a:ext cx="379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Основные целевые показатели: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79512" y="771550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5526"/>
            <a:ext cx="4032448" cy="85725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Целевые показатели для предприятий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95486"/>
            <a:ext cx="8517632" cy="45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Региональный проект </a:t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rgbClr val="2F559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Адресная поддержка повышения производительности труда на предприятиях»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835696" y="1203598"/>
            <a:ext cx="6912768" cy="108356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Вне зависимости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выбранной формы участия в национальном проекте,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предприятие берет на себя обязательство выполнять цели по росту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производительности труда на 10-15-30% в первый, второй и третий год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участия по отношению к базовому году соответственно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75606"/>
            <a:ext cx="792088" cy="8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835696" y="2643758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Базовый год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участия предприятия в национальном проекте считается: 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Предыдущий год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если соглашение о вступлении в 3 региональных проекта между регионом и предприятием заключено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 1 января до 31 марта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текущего года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Текущий год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если соглашение заключено в период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 1 апреля по 31 декабря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текущего года (включительно)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03798"/>
            <a:ext cx="1152128" cy="71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79512" y="771550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507288" cy="85725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</a:t>
            </a:r>
            <a:br>
              <a:rPr lang="ru-RU" sz="1800" b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«Адресная поддержка повышения производительности труда на предприятиях»</a:t>
            </a:r>
            <a:br>
              <a:rPr lang="ru-RU" sz="1800" b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Что делают ФЦК и РЦК в рамках проекта: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851670"/>
            <a:ext cx="3168352" cy="720080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Снижают время протекания процесса минимум в 2 раза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2787774"/>
            <a:ext cx="3096344" cy="576064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Сокращают запасы не менее чем на 50%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3579862"/>
            <a:ext cx="3096344" cy="576064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Повышают загрузку персонала в среднем до 85%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024" y="2787774"/>
            <a:ext cx="3096344" cy="576064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Снижают дистанцию и время транспортировки на 30%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3651870"/>
            <a:ext cx="3168352" cy="576064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Уменьшают объем партий не менее чем в 4 раза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8024" y="1851670"/>
            <a:ext cx="3096344" cy="720080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Повышают загрузку оборудования до 85%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79512" y="843558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4067944" y="3723878"/>
            <a:ext cx="3922264" cy="2927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  <a:prstDash val="dash"/>
              </a:ln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19872" y="3291830"/>
            <a:ext cx="2849526" cy="3260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95486"/>
            <a:ext cx="8517632" cy="45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Региональный проект </a:t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rgbClr val="2F559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Поддержка занятости и повышение эффективности рынка труда для обеспечения роста производительности труда»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987574"/>
            <a:ext cx="8229600" cy="38230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Оператор                               Ключевые направления                                         Результаты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1347614"/>
            <a:ext cx="201622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Министерство труда и социального развития Краснодарского края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9792" y="134761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Переобучение работников предприятий и модернизация служб занятости населения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87616" y="915566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Новые компетенции для персонала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Возможность быстрее и качественнее закрывать вакансии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539552" y="1275606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5536" y="2283718"/>
            <a:ext cx="379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Основные целевые показатели: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520" y="2859782"/>
            <a:ext cx="31318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Численность работников предприятий – участников регионального проекта прошедших опережающее профессиональное обучение и дополнительное профессиональное образование в целях повышения производительности труда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19872" y="3291830"/>
            <a:ext cx="1545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Базовый (2018)</a:t>
            </a:r>
            <a:endParaRPr lang="ru-RU" sz="14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00192" y="3291830"/>
            <a:ext cx="268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-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10754" y="3705589"/>
            <a:ext cx="3568996" cy="3260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419872" y="3723878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2019</a:t>
            </a:r>
            <a:endParaRPr lang="ru-RU" sz="14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80312" y="3723878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UI" pitchFamily="34" charset="0"/>
                <a:cs typeface="Segoe UI" pitchFamily="34" charset="0"/>
              </a:rPr>
              <a:t>2024</a:t>
            </a:r>
            <a:endParaRPr lang="ru-RU" sz="1400" b="1" dirty="0">
              <a:solidFill>
                <a:schemeClr val="accent5">
                  <a:lumMod val="60000"/>
                  <a:lumOff val="4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72400" y="3723878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600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44208" y="3723878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100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79512" y="843558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4354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 проведении обучения работников предприятий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Региональный проект 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sz="1800" b="1" dirty="0" smtClean="0">
                <a:solidFill>
                  <a:srgbClr val="2F559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Поддержка занятости и повышение эффективности рынка труда для обеспечения роста производительности труда»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95736" y="1491630"/>
          <a:ext cx="6840760" cy="822960"/>
        </p:xfrm>
        <a:graphic>
          <a:graphicData uri="http://schemas.openxmlformats.org/drawingml/2006/table">
            <a:tbl>
              <a:tblPr/>
              <a:tblGrid>
                <a:gridCol w="6840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Квалификация преподавателей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Рекомендации предприятий, профессиональных объединений, экспертов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Опыт работы на рынке</a:t>
                      </a:r>
                    </a:p>
                  </a:txBody>
                  <a:tcPr>
                    <a:lnL w="12700" cmpd="sng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</a:lnL>
                    <a:lnR w="12700" cmpd="sng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</a:lnR>
                    <a:lnT w="12700" cmpd="sng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</a:lnT>
                    <a:lnB w="12700" cmpd="sng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67544" y="1491630"/>
            <a:ext cx="165618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Обучающие организации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2499742"/>
            <a:ext cx="1656184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Направления обучения</a:t>
            </a:r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195736" y="2499742"/>
          <a:ext cx="6840760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03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7626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="0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Автоматизация и </a:t>
                      </a:r>
                      <a:r>
                        <a:rPr lang="ru-RU" sz="1600" b="0" kern="12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цифровизация</a:t>
                      </a:r>
                      <a:endParaRPr lang="ru-RU" sz="1600" b="0" kern="1200" baseline="0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="0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Бережливое производство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="0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Бизнес-процессы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="0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Инженерные и производственные компетенции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="0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Логистика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="0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Операционный менеджмент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="0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Планирование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600" b="0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ru-RU" sz="1600" b="0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Построение системы управления затратами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ru-RU" sz="1600" b="0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Продажи и маркетинг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ru-RU" sz="1600" b="0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Профессиональная подготовка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ru-RU" sz="1600" b="0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Работа с поставщиками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ru-RU" sz="1600" b="0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системы менеджмента качества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ru-RU" sz="1600" b="0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Управление на основе данных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ru-RU" sz="1600" b="0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Управление проектами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>
            <a:off x="179512" y="1059582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8" descr="Картинки по запросу трубопровод"/>
          <p:cNvSpPr>
            <a:spLocks noChangeAspect="1" noChangeArrowheads="1"/>
          </p:cNvSpPr>
          <p:nvPr/>
        </p:nvSpPr>
        <p:spPr bwMode="auto">
          <a:xfrm>
            <a:off x="612775" y="2345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8" descr="Картинки по запросу трубопровод"/>
          <p:cNvSpPr>
            <a:spLocks noChangeAspect="1" noChangeArrowheads="1"/>
          </p:cNvSpPr>
          <p:nvPr/>
        </p:nvSpPr>
        <p:spPr bwMode="auto">
          <a:xfrm>
            <a:off x="612775" y="2345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AutoShape 8" descr="Картинки по запросу трубопровод"/>
          <p:cNvSpPr>
            <a:spLocks noChangeAspect="1" noChangeArrowheads="1"/>
          </p:cNvSpPr>
          <p:nvPr/>
        </p:nvSpPr>
        <p:spPr bwMode="auto">
          <a:xfrm>
            <a:off x="675781" y="387420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6973" y="2155048"/>
            <a:ext cx="76900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2F5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</a:t>
            </a:r>
            <a:r>
              <a:rPr lang="ru-RU" sz="4400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4400" b="1" dirty="0">
              <a:solidFill>
                <a:srgbClr val="2F55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93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967195"/>
              </p:ext>
            </p:extLst>
          </p:nvPr>
        </p:nvGraphicFramePr>
        <p:xfrm>
          <a:off x="467544" y="1275606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7544" y="401191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Основная задача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обеспечить за счет внедрения технологий бережливого производства, рост производительности труда на средних и крупных предприятиях базовых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несырьевых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отраслей экономики не ниже 5% в год к 2024 году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9548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2F559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Основная задача национального проекта «Повышение производительности труда и поддержка занятости»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016" y="843558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8" descr="Картинки по запросу трубопровод"/>
          <p:cNvSpPr>
            <a:spLocks noChangeAspect="1" noChangeArrowheads="1"/>
          </p:cNvSpPr>
          <p:nvPr/>
        </p:nvSpPr>
        <p:spPr bwMode="auto">
          <a:xfrm>
            <a:off x="612775" y="2345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95536" y="195486"/>
            <a:ext cx="8517632" cy="45905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</a:t>
            </a:r>
            <a:br>
              <a:rPr lang="ru-RU" sz="2000" b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«Производительность труда и поддержка занятости»</a:t>
            </a:r>
            <a:endParaRPr lang="ru-RU" sz="2400" b="1" dirty="0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69389" y="879511"/>
            <a:ext cx="3198704" cy="5400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Производительность труда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поддержка занятости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321317" y="1095535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21317" y="1095535"/>
            <a:ext cx="0" cy="1977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21" idx="1"/>
          </p:cNvCxnSpPr>
          <p:nvPr/>
        </p:nvCxnSpPr>
        <p:spPr>
          <a:xfrm>
            <a:off x="321317" y="1580049"/>
            <a:ext cx="59625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21317" y="3073337"/>
            <a:ext cx="638843" cy="12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917575" y="1410772"/>
            <a:ext cx="14792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69389" y="2921263"/>
            <a:ext cx="2880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проекты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1318" y="3183767"/>
            <a:ext cx="4896544" cy="18722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«Системные меры по повышению производительности труда»</a:t>
            </a:r>
          </a:p>
          <a:p>
            <a:pPr>
              <a:spcAft>
                <a:spcPts val="60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«Адресная поддержка повышения производительности труда на предприятиях»</a:t>
            </a:r>
          </a:p>
          <a:p>
            <a:pPr>
              <a:spcAft>
                <a:spcPts val="60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«Поддержка занятости и повышение эффективности рынка труда для обеспечения роста производительности труда»</a:t>
            </a:r>
          </a:p>
          <a:p>
            <a:pPr>
              <a:spcAft>
                <a:spcPts val="600"/>
              </a:spcAft>
            </a:pP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361877" y="3183766"/>
            <a:ext cx="3528392" cy="97215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Руппель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А.А., министр экономики Краснодарского края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361877" y="4191879"/>
            <a:ext cx="3528392" cy="86409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Гаркуша С.П. – министр труда и социального развития Краснодарского края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321317" y="3723878"/>
            <a:ext cx="48965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321317" y="4191879"/>
            <a:ext cx="48965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4392908" y="878303"/>
            <a:ext cx="4497361" cy="11521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Куратор: 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заместитель главы администрации (губернатора) Краснодарского края -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Галась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И.П.</a:t>
            </a: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4526" y="1742399"/>
            <a:ext cx="3589869" cy="12241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несырьевые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отрасли: </a:t>
            </a:r>
          </a:p>
          <a:p>
            <a:pPr>
              <a:lnSpc>
                <a:spcPct val="95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хозяйство </a:t>
            </a:r>
          </a:p>
          <a:p>
            <a:pPr>
              <a:lnSpc>
                <a:spcPct val="95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</a:p>
          <a:p>
            <a:pPr>
              <a:lnSpc>
                <a:spcPct val="95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</a:t>
            </a:r>
          </a:p>
          <a:p>
            <a:pPr>
              <a:lnSpc>
                <a:spcPct val="95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Обрабатывающая промышленность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ая выноска 58"/>
          <p:cNvSpPr/>
          <p:nvPr/>
        </p:nvSpPr>
        <p:spPr>
          <a:xfrm>
            <a:off x="2732758" y="2030431"/>
            <a:ext cx="1368152" cy="57606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349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предприятий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287016" y="771550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74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8" descr="Картинки по запросу трубопровод"/>
          <p:cNvSpPr>
            <a:spLocks noChangeAspect="1" noChangeArrowheads="1"/>
          </p:cNvSpPr>
          <p:nvPr/>
        </p:nvSpPr>
        <p:spPr bwMode="auto">
          <a:xfrm>
            <a:off x="612775" y="2345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195486"/>
            <a:ext cx="9144000" cy="45905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</a:t>
            </a:r>
            <a:r>
              <a:rPr lang="ru-RU" sz="2000" b="1" dirty="0" err="1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несырьевые</a:t>
            </a:r>
            <a:r>
              <a:rPr lang="ru-RU" sz="2000" b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отрасли </a:t>
            </a:r>
            <a:r>
              <a:rPr lang="ru-RU" sz="2000" b="1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 Российской Федерации</a:t>
            </a:r>
            <a:endParaRPr lang="ru-RU" sz="2400" b="1" dirty="0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287016" y="771550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58924" y="798336"/>
            <a:ext cx="8626152" cy="4355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 базовыми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несырьевыми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отраслями экономики Российской Федерации (БНО) для целей настоящей Методики понимаются согласно ОКВЭД-2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сельское, лесное хозяйство, охота, рыболовство и рыбоводство (раздел А)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за исключением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группировки «Выращивание табака и махорки» (группа 01.15);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обрабатывающие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производства (раздел С)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за исключением группировок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«Производство кокса и нефтепродуктов» (класс 19), «Производство табака» (класс 12),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«Производство напитков, кроме производства безалкогольных напитков» (группы 11.01, 11.02, 11.03, 11.04, 11.05, 11.06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(раздел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транспортировка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хранение (раздел Н)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за исключением группировок «Хранение и складирование нефти и продуктов ее переработки» (вид 52.10.21), «Хранение и складирование газа и продуктов его переработки» (вид 52.10.22) и «Деятельность трубопроводного транспорта» (подкласс 49.5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2928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3851920" y="3179752"/>
            <a:ext cx="3922264" cy="29270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  <a:prstDash val="dash"/>
              </a:ln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23928" y="4346311"/>
            <a:ext cx="3922264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  <a:prstDash val="dash"/>
              </a:ln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75856" y="2747704"/>
            <a:ext cx="2849526" cy="32606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95486"/>
            <a:ext cx="8517632" cy="45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Региональный проект </a:t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rgbClr val="2F559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Системные меры по повышению производительности труда»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771550"/>
            <a:ext cx="8229600" cy="38230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Оператор                    Ключевые направления                              Результаты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1131590"/>
            <a:ext cx="201622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Министерство экономики Краснодарского края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91272" y="1077989"/>
            <a:ext cx="353411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188" indent="-10318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Снижение административных ограничений</a:t>
            </a:r>
          </a:p>
          <a:p>
            <a:pPr marL="103188" indent="-10318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тимулирование применения передовые методов производства и управления</a:t>
            </a:r>
          </a:p>
          <a:p>
            <a:pPr marL="103188" indent="-10318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Обучение руководителей и сотрудников предприятий-участников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2160" y="1072714"/>
            <a:ext cx="3018618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188" indent="-10318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Снижение административных барьеров</a:t>
            </a:r>
          </a:p>
          <a:p>
            <a:pPr marL="103188" indent="-10318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Новые компетенции для руководителей и сотрудников</a:t>
            </a:r>
          </a:p>
          <a:p>
            <a:pPr marL="103188" indent="-10318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Льготные займы</a:t>
            </a:r>
          </a:p>
          <a:p>
            <a:pPr marL="103188" indent="-10318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Возможность расширить сбыт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67544" y="1059582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5536" y="2283718"/>
            <a:ext cx="379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Основные целевые показатели: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520" y="2675696"/>
            <a:ext cx="31318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Рост производительности труда на средних и крупных предприятиях базовых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несырьевых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отраслей экономики, процент к предыдущему году</a:t>
            </a:r>
            <a:endParaRPr lang="ru-RU" sz="14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5856" y="2747704"/>
            <a:ext cx="1545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Базовый (2018)</a:t>
            </a:r>
            <a:endParaRPr lang="ru-RU" sz="14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00192" y="2747704"/>
            <a:ext cx="268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-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75856" y="3179752"/>
            <a:ext cx="3568996" cy="32606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275856" y="3179752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2019</a:t>
            </a:r>
            <a:endParaRPr lang="ru-RU" sz="14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15584" y="317975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74136" y="3179752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104,2 %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12160" y="3179752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102,1 %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1520" y="3804874"/>
            <a:ext cx="31318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Количество средних и крупных предприятий базовых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несырьевых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отраслей экономики, вовлеченных в реализацию национального проекта, на территории Краснодарского края</a:t>
            </a:r>
            <a:endParaRPr lang="ru-RU" sz="14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44016" y="3845247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3275856" y="3914263"/>
            <a:ext cx="2849526" cy="32606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3275856" y="3914263"/>
            <a:ext cx="1545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Базовый (2018)</a:t>
            </a:r>
            <a:endParaRPr lang="ru-RU" sz="14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275856" y="4346311"/>
            <a:ext cx="3568996" cy="32606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7287592" y="434631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66857" y="4346311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349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29908" y="4346311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75856" y="4346311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 smtClean="0">
                <a:latin typeface="Segoe UI" pitchFamily="34" charset="0"/>
                <a:cs typeface="Segoe UI" pitchFamily="34" charset="0"/>
              </a:rPr>
              <a:t>2019</a:t>
            </a:r>
            <a:endParaRPr lang="ru-RU" sz="14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57900" y="391426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179512" y="699542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8" descr="Картинки по запросу трубопровод"/>
          <p:cNvSpPr>
            <a:spLocks noChangeAspect="1" noChangeArrowheads="1"/>
          </p:cNvSpPr>
          <p:nvPr/>
        </p:nvSpPr>
        <p:spPr bwMode="auto">
          <a:xfrm>
            <a:off x="612775" y="2345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195486"/>
            <a:ext cx="9144000" cy="45905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предприятий для участия в проекте</a:t>
            </a:r>
            <a:endParaRPr lang="ru-RU" sz="2400" b="1" dirty="0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287016" y="771550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05272" y="987574"/>
            <a:ext cx="853345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900"/>
              </a:spcAft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для участия в проекте: </a:t>
            </a:r>
          </a:p>
          <a:p>
            <a:pPr marL="285750" indent="-285750" algn="just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Выручка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от </a:t>
            </a: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 рублей до </a:t>
            </a: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млрд рублей в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год;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потенциала повышения производительности труда не менее </a:t>
            </a: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к одной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базовых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несырьевых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отраслей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именно: </a:t>
            </a: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обрабатывающее производство, сельское хозяйство, транспорт, </a:t>
            </a: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налоговых резидентов иностранных государств в уставном (складочном) капитале юридического лица не выше </a:t>
            </a: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49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8" descr="Картинки по запросу трубопровод"/>
          <p:cNvSpPr>
            <a:spLocks noChangeAspect="1" noChangeArrowheads="1"/>
          </p:cNvSpPr>
          <p:nvPr/>
        </p:nvSpPr>
        <p:spPr bwMode="auto">
          <a:xfrm>
            <a:off x="612775" y="2345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95536" y="195486"/>
            <a:ext cx="8517632" cy="45905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отбора предприятий для участия в национальном проекте</a:t>
            </a:r>
            <a:endParaRPr lang="ru-RU" sz="2400" b="1" dirty="0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287016" y="771550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79512" y="1638813"/>
            <a:ext cx="2591073" cy="28153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Заполнение предприятием заявки в личном кабинете «Стать участником» на сайте </a:t>
            </a:r>
            <a:r>
              <a:rPr lang="ru-RU" sz="1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производительность.рф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6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30625" y="1654280"/>
            <a:ext cx="2591073" cy="2799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u="sng" dirty="0" smtClean="0"/>
              <a:t>Проверка</a:t>
            </a:r>
            <a:br>
              <a:rPr lang="ru-RU" sz="1600" b="1" u="sng" dirty="0" smtClean="0"/>
            </a:br>
            <a:r>
              <a:rPr lang="ru-RU" sz="1600" b="1" dirty="0" smtClean="0"/>
              <a:t>АНО </a:t>
            </a:r>
            <a:r>
              <a:rPr lang="ru-RU" sz="1600" b="1" dirty="0"/>
              <a:t>«Федеральный центр компетенций в сфере повышения производительности труда» </a:t>
            </a:r>
            <a:r>
              <a:rPr lang="ru-RU" sz="1600" b="1" dirty="0" smtClean="0"/>
              <a:t>предприятия</a:t>
            </a:r>
            <a:br>
              <a:rPr lang="ru-RU" sz="1600" b="1" dirty="0" smtClean="0"/>
            </a:br>
            <a:r>
              <a:rPr lang="ru-RU" sz="1600" b="1" u="sng" dirty="0" smtClean="0"/>
              <a:t>на </a:t>
            </a:r>
            <a:r>
              <a:rPr lang="ru-RU" sz="1600" b="1" u="sng" dirty="0"/>
              <a:t>соответствие критериям</a:t>
            </a:r>
            <a:r>
              <a:rPr lang="ru-RU" sz="1600" b="1" dirty="0"/>
              <a:t> для участия в проекте</a:t>
            </a:r>
            <a:endParaRPr lang="en-US" sz="1600" b="1" dirty="0"/>
          </a:p>
          <a:p>
            <a:pPr algn="ctr"/>
            <a:endParaRPr lang="en-US" sz="16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1738" y="1654174"/>
            <a:ext cx="2880928" cy="27846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u="sng" dirty="0"/>
              <a:t>Заключение соглашения</a:t>
            </a:r>
            <a:r>
              <a:rPr lang="ru-RU" sz="1600" b="1" dirty="0"/>
              <a:t> о взаимодействии при реализации мероприятий национального проекта «Производительность труда и поддержка занятости» </a:t>
            </a:r>
            <a:r>
              <a:rPr lang="ru-RU" sz="1600" b="1" u="sng" dirty="0"/>
              <a:t>между министерством экономики Краснодарского края и </a:t>
            </a:r>
            <a:r>
              <a:rPr lang="ru-RU" sz="1600" b="1" u="sng" dirty="0" smtClean="0"/>
              <a:t>предприятием</a:t>
            </a:r>
            <a:endParaRPr lang="en-US" sz="1600" b="1" u="sng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2627784" y="2574917"/>
            <a:ext cx="648072" cy="943186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Стрелка вправо 16"/>
          <p:cNvSpPr/>
          <p:nvPr/>
        </p:nvSpPr>
        <p:spPr>
          <a:xfrm>
            <a:off x="5567227" y="2574917"/>
            <a:ext cx="648072" cy="943186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930927"/>
            <a:ext cx="20686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Этап 1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46649" y="931441"/>
            <a:ext cx="20686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Этап 2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95400" y="931441"/>
            <a:ext cx="15632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Этап 3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5636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9582"/>
            <a:ext cx="8229600" cy="34954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Льготные займы ФРП (под 1%) для предприятий-участников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054379"/>
            <a:ext cx="7776864" cy="396708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Финансирование проектов, направленных на повышение производительности труда</a:t>
            </a:r>
          </a:p>
          <a:p>
            <a:pPr>
              <a:buNone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50-300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рублей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срок до 60 месяцев, 1% годовых,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из собственных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средств не менее 20% </a:t>
            </a:r>
          </a:p>
          <a:p>
            <a:pPr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Направления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–разработка/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трансфер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технологии, инжиниринг, приобретение прав на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РИДы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приобретение оборудования, разработка ТЭО, ОХР (есть ограничения по доле расходов)</a:t>
            </a:r>
          </a:p>
          <a:p>
            <a:pPr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Требования к предприятию: </a:t>
            </a:r>
          </a:p>
          <a:p>
            <a:pPr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участие в региональном проекте;</a:t>
            </a:r>
          </a:p>
          <a:p>
            <a:pPr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сертификат ФЦК о наличии ключевых элементов производственной системы и достаточном уровне использования внутренних ресурсов повышения производительности труда, обоснованность проекта для займа, финансовая и юридическая состоятельность;</a:t>
            </a:r>
          </a:p>
          <a:p>
            <a:pPr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принадлежность к обрабатывающим отраслям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(перечень отраслей определен в стандарте ФРП)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7574"/>
            <a:ext cx="720080" cy="64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919" y="1701962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735" y="2422042"/>
            <a:ext cx="54443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735" y="3142122"/>
            <a:ext cx="543902" cy="66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51520" y="123478"/>
            <a:ext cx="8517632" cy="45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Региональный проект </a:t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rgbClr val="2F559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Системные меры по повышению производительности труда»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79512" y="627534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1816</TotalTime>
  <Words>1520</Words>
  <Application>Microsoft Office PowerPoint</Application>
  <PresentationFormat>Экран (16:9)</PresentationFormat>
  <Paragraphs>257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Тема2</vt:lpstr>
      <vt:lpstr>Реализация национального проекта  «Повышение производительности труда и поддержка занятости»</vt:lpstr>
      <vt:lpstr>Презентация PowerPoint</vt:lpstr>
      <vt:lpstr>Презентация PowerPoint</vt:lpstr>
      <vt:lpstr>Национальный проект  «Производительность труда и поддержка занятости»</vt:lpstr>
      <vt:lpstr>Базовые несырьевые отрасли экономики Российской Федерации</vt:lpstr>
      <vt:lpstr>Презентация PowerPoint</vt:lpstr>
      <vt:lpstr>Критерии предприятий для участия в проекте</vt:lpstr>
      <vt:lpstr>Процесс отбора предприятий для участия в национальном проекте</vt:lpstr>
      <vt:lpstr>Льготные займы ФРП (под 1%) для предприятий-участников </vt:lpstr>
      <vt:lpstr>Обучение управленческих кадров «Лидеры производительности»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Поддержка выхода на экспорт (экспортные акселераторы)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Целевые показатели для предприятий</vt:lpstr>
      <vt:lpstr>Региональный проект  «Адресная поддержка повышения производительности труда на предприятиях» </vt:lpstr>
      <vt:lpstr>Презентация PowerPoint</vt:lpstr>
      <vt:lpstr>Региональный проект  «Поддержка занятости и повышение эффективности рынка труда для обеспечения роста производительности труда»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USH_2</cp:lastModifiedBy>
  <cp:revision>162</cp:revision>
  <cp:lastPrinted>2019-05-22T17:55:16Z</cp:lastPrinted>
  <dcterms:created xsi:type="dcterms:W3CDTF">2014-11-21T11:00:06Z</dcterms:created>
  <dcterms:modified xsi:type="dcterms:W3CDTF">2019-06-27T09:05:12Z</dcterms:modified>
</cp:coreProperties>
</file>