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  <p:sldMasterId id="2147483785" r:id="rId2"/>
  </p:sldMasterIdLst>
  <p:notesMasterIdLst>
    <p:notesMasterId r:id="rId8"/>
  </p:notesMasterIdLst>
  <p:sldIdLst>
    <p:sldId id="287" r:id="rId3"/>
    <p:sldId id="291" r:id="rId4"/>
    <p:sldId id="290" r:id="rId5"/>
    <p:sldId id="288" r:id="rId6"/>
    <p:sldId id="289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450F"/>
    <a:srgbClr val="EE5112"/>
    <a:srgbClr val="C47954"/>
    <a:srgbClr val="A25B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5" d="100"/>
          <a:sy n="115" d="100"/>
        </p:scale>
        <p:origin x="-132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3067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7DAFA-0EF7-4E5C-A725-FB2FD2854EC1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89149-46CF-4E6D-8848-7C4E230F7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703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7998-A788-4E8A-A674-9B58A19FCA0B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E7F6-E927-4781-9805-3AF9FFF61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34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7998-A788-4E8A-A674-9B58A19FCA0B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E7F6-E927-4781-9805-3AF9FFF61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79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7998-A788-4E8A-A674-9B58A19FCA0B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E7F6-E927-4781-9805-3AF9FFF612E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9295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7998-A788-4E8A-A674-9B58A19FCA0B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E7F6-E927-4781-9805-3AF9FFF61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806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7998-A788-4E8A-A674-9B58A19FCA0B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E7F6-E927-4781-9805-3AF9FFF612E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5805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7998-A788-4E8A-A674-9B58A19FCA0B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E7F6-E927-4781-9805-3AF9FFF61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692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7998-A788-4E8A-A674-9B58A19FCA0B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E7F6-E927-4781-9805-3AF9FFF61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738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7998-A788-4E8A-A674-9B58A19FCA0B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E7F6-E927-4781-9805-3AF9FFF61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0125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988"/>
          <a:stretch/>
        </p:blipFill>
        <p:spPr>
          <a:xfrm>
            <a:off x="-1" y="273160"/>
            <a:ext cx="12192001" cy="658484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1371" y="1700808"/>
            <a:ext cx="10945216" cy="3456384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algn="ctr">
              <a:defRPr sz="36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1371" y="5229200"/>
            <a:ext cx="10945216" cy="1032520"/>
          </a:xfrm>
          <a:noFill/>
        </p:spPr>
        <p:txBody>
          <a:bodyPr anchor="t">
            <a:normAutofit/>
          </a:bodyPr>
          <a:lstStyle>
            <a:lvl1pPr marL="0" indent="0" algn="r">
              <a:buNone/>
              <a:defRPr sz="23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791744" y="6381348"/>
            <a:ext cx="3860800" cy="293117"/>
          </a:xfrm>
          <a:prstGeom prst="rect">
            <a:avLst/>
          </a:prstGeom>
        </p:spPr>
        <p:txBody>
          <a:bodyPr lIns="91436" tIns="45718" rIns="91436" bIns="45718"/>
          <a:lstStyle>
            <a:lvl1pPr algn="ctr">
              <a:defRPr sz="15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</a:lstStyle>
          <a:p>
            <a:endParaRPr lang="ru-RU" dirty="0">
              <a:solidFill>
                <a:srgbClr val="1F497D"/>
              </a:solidFill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" y="36683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0" y="0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7" y="30829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Прямоугольник 13"/>
          <p:cNvSpPr/>
          <p:nvPr userDrawn="1"/>
        </p:nvSpPr>
        <p:spPr>
          <a:xfrm flipV="1">
            <a:off x="7178965" y="360265"/>
            <a:ext cx="4978427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Прямоугольник 14"/>
          <p:cNvSpPr/>
          <p:nvPr userDrawn="1"/>
        </p:nvSpPr>
        <p:spPr>
          <a:xfrm flipV="1">
            <a:off x="7178997" y="440116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 useBgFill="1">
        <p:nvSpPr>
          <p:cNvPr id="16" name="Скругленный прямоугольник 15"/>
          <p:cNvSpPr/>
          <p:nvPr userDrawn="1"/>
        </p:nvSpPr>
        <p:spPr bwMode="white">
          <a:xfrm>
            <a:off x="7176120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 useBgFill="1">
        <p:nvSpPr>
          <p:cNvPr id="17" name="Скругленный прямоугольник 16"/>
          <p:cNvSpPr/>
          <p:nvPr userDrawn="1"/>
        </p:nvSpPr>
        <p:spPr bwMode="white">
          <a:xfrm>
            <a:off x="91424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Прямоугольник 17"/>
          <p:cNvSpPr/>
          <p:nvPr userDrawn="1"/>
        </p:nvSpPr>
        <p:spPr bwMode="invGray">
          <a:xfrm>
            <a:off x="12085081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 bwMode="invGray">
          <a:xfrm>
            <a:off x="12044593" y="-2001"/>
            <a:ext cx="59504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" name="Прямоугольник 19"/>
          <p:cNvSpPr/>
          <p:nvPr userDrawn="1"/>
        </p:nvSpPr>
        <p:spPr bwMode="invGray">
          <a:xfrm>
            <a:off x="12025540" y="-2001"/>
            <a:ext cx="5950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Прямоугольник 20"/>
          <p:cNvSpPr/>
          <p:nvPr userDrawn="1"/>
        </p:nvSpPr>
        <p:spPr bwMode="invGray">
          <a:xfrm>
            <a:off x="11975535" y="-2001"/>
            <a:ext cx="59504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" name="Прямоугольник 21"/>
          <p:cNvSpPr/>
          <p:nvPr userDrawn="1"/>
        </p:nvSpPr>
        <p:spPr bwMode="invGray">
          <a:xfrm>
            <a:off x="11915803" y="380"/>
            <a:ext cx="73151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" name="Прямоугольник 22"/>
          <p:cNvSpPr/>
          <p:nvPr userDrawn="1"/>
        </p:nvSpPr>
        <p:spPr bwMode="invGray">
          <a:xfrm>
            <a:off x="11873587" y="380"/>
            <a:ext cx="5950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3864" y="324412"/>
            <a:ext cx="815592" cy="2206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1515894"/>
      </p:ext>
    </p:extLst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368" y="1484784"/>
            <a:ext cx="11641293" cy="5040560"/>
          </a:xfrm>
        </p:spPr>
        <p:txBody>
          <a:bodyPr lIns="71997" rIns="71997"/>
          <a:lstStyle>
            <a:lvl1pPr>
              <a:defRPr sz="23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342882" indent="-342882">
              <a:buClrTx/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7408" y="620688"/>
            <a:ext cx="11161239" cy="634083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243725554"/>
      </p:ext>
    </p:extLst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7408" y="620688"/>
            <a:ext cx="11161239" cy="634083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8419846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7998-A788-4E8A-A674-9B58A19FCA0B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E7F6-E927-4781-9805-3AF9FFF61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508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sus\Pictures\агрокультура биждов\d921c2055569a42a87135ca5ea45eeb808519518_original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744"/>
            <a:ext cx="12192000" cy="6858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9299872" y="6545257"/>
            <a:ext cx="2844800" cy="268139"/>
          </a:xfrm>
          <a:prstGeom prst="rect">
            <a:avLst/>
          </a:prstGeom>
        </p:spPr>
        <p:txBody>
          <a:bodyPr lIns="91436" tIns="45718" rIns="91436" bIns="45718"/>
          <a:lstStyle/>
          <a:p>
            <a:fld id="{7991DEB4-17E9-4A42-9923-3EEE1C321D28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352" y="44628"/>
            <a:ext cx="480047" cy="129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2865985"/>
      </p:ext>
    </p:extLst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sus\Pictures\агрокультура биждов\78429187.jpg"/>
          <p:cNvPicPr>
            <a:picLocks noChangeAspect="1" noChangeArrowheads="1"/>
          </p:cNvPicPr>
          <p:nvPr userDrawn="1"/>
        </p:nvPicPr>
        <p:blipFill rotWithShape="1"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0763" y="0"/>
            <a:ext cx="12202763" cy="685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9299872" y="6545261"/>
            <a:ext cx="2844800" cy="268139"/>
          </a:xfrm>
          <a:prstGeom prst="rect">
            <a:avLst/>
          </a:prstGeom>
        </p:spPr>
        <p:txBody>
          <a:bodyPr lIns="121912" tIns="60956" rIns="121912" bIns="60956"/>
          <a:lstStyle/>
          <a:p>
            <a:fld id="{7991DEB4-17E9-4A42-9923-3EEE1C321D28}" type="slidenum">
              <a:rPr lang="ru-RU" smtClean="0">
                <a:solidFill>
                  <a:srgbClr val="005910"/>
                </a:solidFill>
              </a:rPr>
              <a:pPr/>
              <a:t>‹#›</a:t>
            </a:fld>
            <a:endParaRPr lang="ru-RU" dirty="0">
              <a:solidFill>
                <a:srgbClr val="00591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352" y="44628"/>
            <a:ext cx="480047" cy="129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5687944"/>
      </p:ext>
    </p:extLst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sus\Pictures\агрокультура биждов\78429187.jpg"/>
          <p:cNvPicPr>
            <a:picLocks noChangeAspect="1" noChangeArrowheads="1"/>
          </p:cNvPicPr>
          <p:nvPr userDrawn="1"/>
        </p:nvPicPr>
        <p:blipFill rotWithShape="1"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0763" y="0"/>
            <a:ext cx="12202763" cy="685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9299872" y="6545261"/>
            <a:ext cx="2844800" cy="268139"/>
          </a:xfrm>
          <a:prstGeom prst="rect">
            <a:avLst/>
          </a:prstGeom>
        </p:spPr>
        <p:txBody>
          <a:bodyPr lIns="121912" tIns="60956" rIns="121912" bIns="60956"/>
          <a:lstStyle/>
          <a:p>
            <a:fld id="{7991DEB4-17E9-4A42-9923-3EEE1C321D28}" type="slidenum">
              <a:rPr lang="ru-RU" smtClean="0">
                <a:solidFill>
                  <a:srgbClr val="005910"/>
                </a:solidFill>
              </a:rPr>
              <a:pPr/>
              <a:t>‹#›</a:t>
            </a:fld>
            <a:endParaRPr lang="ru-RU" dirty="0">
              <a:solidFill>
                <a:srgbClr val="00591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352" y="44628"/>
            <a:ext cx="480047" cy="129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6295940"/>
      </p:ext>
    </p:extLst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sus\Pictures\агрокультура биждов\78429187.jpg"/>
          <p:cNvPicPr>
            <a:picLocks noChangeAspect="1" noChangeArrowheads="1"/>
          </p:cNvPicPr>
          <p:nvPr userDrawn="1"/>
        </p:nvPicPr>
        <p:blipFill rotWithShape="1"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0763" y="0"/>
            <a:ext cx="12202763" cy="685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9299872" y="6545261"/>
            <a:ext cx="2844800" cy="268139"/>
          </a:xfrm>
          <a:prstGeom prst="rect">
            <a:avLst/>
          </a:prstGeom>
        </p:spPr>
        <p:txBody>
          <a:bodyPr lIns="121912" tIns="60956" rIns="121912" bIns="60956"/>
          <a:lstStyle/>
          <a:p>
            <a:fld id="{7991DEB4-17E9-4A42-9923-3EEE1C321D28}" type="slidenum">
              <a:rPr lang="ru-RU" smtClean="0">
                <a:solidFill>
                  <a:srgbClr val="005910"/>
                </a:solidFill>
              </a:rPr>
              <a:pPr/>
              <a:t>‹#›</a:t>
            </a:fld>
            <a:endParaRPr lang="ru-RU" dirty="0">
              <a:solidFill>
                <a:srgbClr val="00591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352" y="44628"/>
            <a:ext cx="480047" cy="129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9088609"/>
      </p:ext>
    </p:extLst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sus\Pictures\агрокультура биждов\d921c2055569a42a87135ca5ea45eeb808519518_original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744"/>
            <a:ext cx="12192000" cy="6858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9299872" y="6545257"/>
            <a:ext cx="2844800" cy="268139"/>
          </a:xfrm>
          <a:prstGeom prst="rect">
            <a:avLst/>
          </a:prstGeom>
        </p:spPr>
        <p:txBody>
          <a:bodyPr lIns="91436" tIns="45718" rIns="91436" bIns="45718"/>
          <a:lstStyle/>
          <a:p>
            <a:fld id="{7991DEB4-17E9-4A42-9923-3EEE1C321D28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352" y="44628"/>
            <a:ext cx="480047" cy="129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7714783"/>
      </p:ext>
    </p:extLst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sus\Pictures\агрокультура биждов\78429187.jpg"/>
          <p:cNvPicPr>
            <a:picLocks noChangeAspect="1" noChangeArrowheads="1"/>
          </p:cNvPicPr>
          <p:nvPr userDrawn="1"/>
        </p:nvPicPr>
        <p:blipFill rotWithShape="1"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0763" y="0"/>
            <a:ext cx="12202763" cy="685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9299872" y="6545261"/>
            <a:ext cx="2844800" cy="268139"/>
          </a:xfrm>
          <a:prstGeom prst="rect">
            <a:avLst/>
          </a:prstGeom>
        </p:spPr>
        <p:txBody>
          <a:bodyPr lIns="121912" tIns="60956" rIns="121912" bIns="60956"/>
          <a:lstStyle/>
          <a:p>
            <a:fld id="{7991DEB4-17E9-4A42-9923-3EEE1C321D28}" type="slidenum">
              <a:rPr lang="ru-RU" smtClean="0">
                <a:solidFill>
                  <a:srgbClr val="005910"/>
                </a:solidFill>
              </a:rPr>
              <a:pPr/>
              <a:t>‹#›</a:t>
            </a:fld>
            <a:endParaRPr lang="ru-RU" dirty="0">
              <a:solidFill>
                <a:srgbClr val="00591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352" y="44628"/>
            <a:ext cx="480047" cy="129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795635"/>
      </p:ext>
    </p:extLst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sus\Pictures\агрокультура биждов\d921c2055569a42a87135ca5ea45eeb808519518_original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744"/>
            <a:ext cx="12192000" cy="6858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9299872" y="6545257"/>
            <a:ext cx="2844800" cy="268139"/>
          </a:xfrm>
          <a:prstGeom prst="rect">
            <a:avLst/>
          </a:prstGeom>
        </p:spPr>
        <p:txBody>
          <a:bodyPr lIns="91436" tIns="45718" rIns="91436" bIns="45718"/>
          <a:lstStyle/>
          <a:p>
            <a:fld id="{7991DEB4-17E9-4A42-9923-3EEE1C321D28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352" y="44628"/>
            <a:ext cx="480047" cy="129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9092054"/>
      </p:ext>
    </p:extLst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sus\Pictures\агрокультура биждов\102482-004-72D1229A.jpg"/>
          <p:cNvPicPr>
            <a:picLocks noChangeAspect="1" noChangeArrowheads="1"/>
          </p:cNvPicPr>
          <p:nvPr userDrawn="1"/>
        </p:nvPicPr>
        <p:blipFill rotWithShape="1"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омер слайда 2"/>
          <p:cNvSpPr>
            <a:spLocks noGrp="1"/>
          </p:cNvSpPr>
          <p:nvPr>
            <p:ph type="sldNum" sz="quarter" idx="4"/>
          </p:nvPr>
        </p:nvSpPr>
        <p:spPr>
          <a:xfrm>
            <a:off x="9299872" y="6545253"/>
            <a:ext cx="2844800" cy="268139"/>
          </a:xfrm>
          <a:prstGeom prst="rect">
            <a:avLst/>
          </a:prstGeom>
        </p:spPr>
        <p:txBody>
          <a:bodyPr/>
          <a:lstStyle>
            <a:lvl1pPr algn="r">
              <a:defRPr sz="1400" b="1">
                <a:solidFill>
                  <a:schemeClr val="tx2"/>
                </a:solidFill>
              </a:defRPr>
            </a:lvl1pPr>
          </a:lstStyle>
          <a:p>
            <a:fld id="{7991DEB4-17E9-4A42-9923-3EEE1C321D28}" type="slidenum">
              <a:rPr lang="ru-RU" smtClean="0">
                <a:solidFill>
                  <a:srgbClr val="005910"/>
                </a:solidFill>
              </a:rPr>
              <a:pPr/>
              <a:t>‹#›</a:t>
            </a:fld>
            <a:endParaRPr lang="ru-RU" dirty="0">
              <a:solidFill>
                <a:srgbClr val="005910"/>
              </a:solidFill>
            </a:endParaRPr>
          </a:p>
        </p:txBody>
      </p:sp>
      <p:pic>
        <p:nvPicPr>
          <p:cNvPr id="6" name="Picture 2"/>
          <p:cNvPicPr>
            <a:picLocks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345" y="44627"/>
            <a:ext cx="635088" cy="129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9361005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7998-A788-4E8A-A674-9B58A19FCA0B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E7F6-E927-4781-9805-3AF9FFF61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01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7998-A788-4E8A-A674-9B58A19FCA0B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E7F6-E927-4781-9805-3AF9FFF61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84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7998-A788-4E8A-A674-9B58A19FCA0B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E7F6-E927-4781-9805-3AF9FFF61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08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7998-A788-4E8A-A674-9B58A19FCA0B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E7F6-E927-4781-9805-3AF9FFF61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79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7998-A788-4E8A-A674-9B58A19FCA0B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E7F6-E927-4781-9805-3AF9FFF61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087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7998-A788-4E8A-A674-9B58A19FCA0B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E7F6-E927-4781-9805-3AF9FFF61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672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7998-A788-4E8A-A674-9B58A19FCA0B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E7F6-E927-4781-9805-3AF9FFF61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74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C7998-A788-4E8A-A674-9B58A19FCA0B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AF6E7F6-E927-4781-9805-3AF9FFF61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09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5363" y="1484784"/>
            <a:ext cx="11653580" cy="5184576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911424" y="562670"/>
            <a:ext cx="11077515" cy="634083"/>
          </a:xfrm>
          <a:prstGeom prst="rect">
            <a:avLst/>
          </a:prstGeom>
        </p:spPr>
        <p:txBody>
          <a:bodyPr vert="horz" lIns="91436" tIns="45718" rIns="91436" bIns="45718" rtlCol="0" anchor="t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" y="36683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" y="30829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7178965" y="360265"/>
            <a:ext cx="4978427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7178997" y="440116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176120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 useBgFill="1">
        <p:nvSpPr>
          <p:cNvPr id="13" name="Скругленный прямоугольник 12"/>
          <p:cNvSpPr/>
          <p:nvPr/>
        </p:nvSpPr>
        <p:spPr bwMode="white">
          <a:xfrm>
            <a:off x="91424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12085081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2044593" y="-2001"/>
            <a:ext cx="59504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 bwMode="invGray">
          <a:xfrm>
            <a:off x="12025540" y="-2001"/>
            <a:ext cx="5950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 bwMode="invGray">
          <a:xfrm>
            <a:off x="11975535" y="-2001"/>
            <a:ext cx="59504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 bwMode="invGray">
          <a:xfrm>
            <a:off x="11915803" y="380"/>
            <a:ext cx="73151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 bwMode="invGray">
          <a:xfrm>
            <a:off x="11873587" y="380"/>
            <a:ext cx="5950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" name="Номер слайда 5"/>
          <p:cNvSpPr txBox="1">
            <a:spLocks/>
          </p:cNvSpPr>
          <p:nvPr/>
        </p:nvSpPr>
        <p:spPr>
          <a:xfrm>
            <a:off x="11424592" y="2272"/>
            <a:ext cx="624000" cy="252000"/>
          </a:xfrm>
          <a:prstGeom prst="rect">
            <a:avLst/>
          </a:prstGeom>
        </p:spPr>
        <p:txBody>
          <a:bodyPr lIns="91436" tIns="45718" rIns="91436" bIns="45718"/>
          <a:lstStyle>
            <a:defPPr>
              <a:defRPr lang="ru-RU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6D6573-FD59-47A7-BD0A-E3856452D580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7384" y="332666"/>
            <a:ext cx="324000" cy="87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69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ransition spd="slow">
    <p:wipe/>
  </p:transition>
  <p:hf hdr="0" ftr="0" dt="0"/>
  <p:txStyles>
    <p:titleStyle>
      <a:lvl1pPr algn="l" defTabSz="914354" rtl="0" eaLnBrk="1" latinLnBrk="0" hangingPunct="1">
        <a:spcBef>
          <a:spcPct val="0"/>
        </a:spcBef>
        <a:buNone/>
        <a:defRPr kumimoji="0" lang="ru-RU" sz="2300" b="1" kern="1200" dirty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354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2"/>
          </a:solidFill>
          <a:latin typeface="Trebuchet MS" panose="020B0603020202020204" pitchFamily="34" charset="0"/>
          <a:ea typeface="+mn-ea"/>
          <a:cs typeface="+mn-cs"/>
        </a:defRPr>
      </a:lvl1pPr>
      <a:lvl2pPr marL="0" indent="0" algn="l" defTabSz="91435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Trebuchet MS" panose="020B0603020202020204" pitchFamily="34" charset="0"/>
          <a:ea typeface="+mn-ea"/>
          <a:cs typeface="+mn-cs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2"/>
          </a:solidFill>
          <a:latin typeface="Trebuchet MS" panose="020B0603020202020204" pitchFamily="34" charset="0"/>
          <a:ea typeface="+mn-ea"/>
          <a:cs typeface="+mn-cs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2"/>
          </a:solidFill>
          <a:latin typeface="Trebuchet MS" panose="020B0603020202020204" pitchFamily="34" charset="0"/>
          <a:ea typeface="+mn-ea"/>
          <a:cs typeface="+mn-cs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2"/>
          </a:solidFill>
          <a:latin typeface="Trebuchet MS" panose="020B0603020202020204" pitchFamily="34" charset="0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96090" y="84556"/>
            <a:ext cx="9910355" cy="7983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действий для сельскохозяйственного товаропроизводителя по страхованию урожая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96090" y="999095"/>
            <a:ext cx="1797780" cy="20431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Заявитель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(СХТП, ИП, КФХ)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93257" y="1010782"/>
            <a:ext cx="2105148" cy="20314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Обращается в </a:t>
            </a:r>
            <a:r>
              <a: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страховую компанию</a:t>
            </a:r>
            <a:endParaRPr lang="ru-RU" sz="26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62566" y="1010783"/>
            <a:ext cx="2374850" cy="20314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Страховая компания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подготавливает для заявителя расчеты условий страхования в соответствии с НПА и установленными тарифами 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237791" y="958287"/>
            <a:ext cx="2830802" cy="2083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Страховая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 и заявитель заключают договор страхования с государственной поддержкой</a:t>
            </a: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837504" y="6470373"/>
            <a:ext cx="278296" cy="2981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2150466" y="1600979"/>
            <a:ext cx="414493" cy="5454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0183" y="1567268"/>
            <a:ext cx="494085" cy="62132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4012" y="1564421"/>
            <a:ext cx="543779" cy="57670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1747" y="3714866"/>
            <a:ext cx="543779" cy="712905"/>
          </a:xfrm>
          <a:prstGeom prst="rect">
            <a:avLst/>
          </a:prstGeom>
        </p:spPr>
      </p:pic>
      <p:sp>
        <p:nvSpPr>
          <p:cNvPr id="19" name="Скругленный прямоугольник 18"/>
          <p:cNvSpPr/>
          <p:nvPr/>
        </p:nvSpPr>
        <p:spPr>
          <a:xfrm>
            <a:off x="2171224" y="3170157"/>
            <a:ext cx="2795605" cy="20431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наступления страхового случая заявитель обращается в страховую компанию с необходимым пакетом документов подтверждающих страховой случай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8610" y="3830311"/>
            <a:ext cx="535291" cy="597460"/>
          </a:xfrm>
          <a:prstGeom prst="rect">
            <a:avLst/>
          </a:prstGeom>
        </p:spPr>
      </p:pic>
      <p:sp>
        <p:nvSpPr>
          <p:cNvPr id="21" name="Скругленный прямоугольник 20"/>
          <p:cNvSpPr/>
          <p:nvPr/>
        </p:nvSpPr>
        <p:spPr>
          <a:xfrm>
            <a:off x="5656765" y="3170157"/>
            <a:ext cx="2795605" cy="20431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подтверждения страхового случая страховая компания осуществляет выплаты заявителю в соответствии с условиями страхового договора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296090" y="5889042"/>
            <a:ext cx="7669811" cy="7983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endParaRPr lang="ru-RU" sz="1600" b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65464" y="5313838"/>
            <a:ext cx="11765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Федеральный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25.07.2011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260-ФЗ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поддержке в сфере сельскохозяйственного страхования и о внесении изменений в Федеральный закон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развитии сельского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хозяйства»;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Постановление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главы администрации (губернатора) Краснодарского края от 31.03.2014 N 249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порядков предоставления субсидий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условиях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 федерального и краевого бюджетов на осуществление государственной поддержки сельскохозяйственного производства»;              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Приказ министерства сельского хозяйства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перерабатывающей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 Краснодарского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края от 16 сентября 2016 г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№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379"Об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Административного регламента предоставления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 сельского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хозяйства 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перерабатывающей промышленности Краснодарского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края государственной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по предоставлению за счет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краевого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субсидий сельскохозяйственным товаропроизводителям на возмещение части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затрат на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уплату страховых премий по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договорам сельскохозяйственного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страхования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растениеводства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(или) животноводства "</a:t>
            </a:r>
          </a:p>
          <a:p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18011" y="882900"/>
            <a:ext cx="9022080" cy="1015400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выручке с 1 га пшеницы 64426,9 рублей, затраты на страхование составляют 1 352,9 рублей или 2,1 % с господдержкой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419880"/>
              </p:ext>
            </p:extLst>
          </p:nvPr>
        </p:nvGraphicFramePr>
        <p:xfrm>
          <a:off x="129310" y="3245242"/>
          <a:ext cx="11877963" cy="35610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3387">
                  <a:extLst>
                    <a:ext uri="{9D8B030D-6E8A-4147-A177-3AD203B41FA5}">
                      <a16:colId xmlns:a16="http://schemas.microsoft.com/office/drawing/2014/main" xmlns="" val="1012961749"/>
                    </a:ext>
                  </a:extLst>
                </a:gridCol>
                <a:gridCol w="1849514">
                  <a:extLst>
                    <a:ext uri="{9D8B030D-6E8A-4147-A177-3AD203B41FA5}">
                      <a16:colId xmlns:a16="http://schemas.microsoft.com/office/drawing/2014/main" xmlns="" val="2352564812"/>
                    </a:ext>
                  </a:extLst>
                </a:gridCol>
                <a:gridCol w="1486042">
                  <a:extLst>
                    <a:ext uri="{9D8B030D-6E8A-4147-A177-3AD203B41FA5}">
                      <a16:colId xmlns:a16="http://schemas.microsoft.com/office/drawing/2014/main" xmlns="" val="1978191239"/>
                    </a:ext>
                  </a:extLst>
                </a:gridCol>
                <a:gridCol w="2612398">
                  <a:extLst>
                    <a:ext uri="{9D8B030D-6E8A-4147-A177-3AD203B41FA5}">
                      <a16:colId xmlns:a16="http://schemas.microsoft.com/office/drawing/2014/main" xmlns="" val="1385903627"/>
                    </a:ext>
                  </a:extLst>
                </a:gridCol>
                <a:gridCol w="1896622">
                  <a:extLst>
                    <a:ext uri="{9D8B030D-6E8A-4147-A177-3AD203B41FA5}">
                      <a16:colId xmlns:a16="http://schemas.microsoft.com/office/drawing/2014/main" xmlns="" val="3288012874"/>
                    </a:ext>
                  </a:extLst>
                </a:gridCol>
              </a:tblGrid>
              <a:tr h="8470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франшизы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Хозяйство платит,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50%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(страховая премия)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1 га, </a:t>
                      </a:r>
                      <a:endParaRPr lang="en-US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 50 %</a:t>
                      </a:r>
                    </a:p>
                  </a:txBody>
                  <a:tcPr marL="65231" marR="65231" marT="0" marB="0"/>
                </a:tc>
                <a:extLst>
                  <a:ext uri="{0D108BD9-81ED-4DB2-BD59-A6C34878D82A}">
                    <a16:rowId xmlns:a16="http://schemas.microsoft.com/office/drawing/2014/main" xmlns="" val="2949052299"/>
                  </a:ext>
                </a:extLst>
              </a:tr>
              <a:tr h="62122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 риски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676 482,9</a:t>
                      </a:r>
                      <a:endParaRPr lang="ru-RU" sz="2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1 352,9</a:t>
                      </a:r>
                      <a:endParaRPr lang="ru-RU" sz="2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extLst>
                  <a:ext uri="{0D108BD9-81ED-4DB2-BD59-A6C34878D82A}">
                    <a16:rowId xmlns:a16="http://schemas.microsoft.com/office/drawing/2014/main" xmlns="" val="349755960"/>
                  </a:ext>
                </a:extLst>
              </a:tr>
              <a:tr h="621222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225 494,3</a:t>
                      </a:r>
                      <a:endParaRPr lang="ru-RU" sz="2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450,9</a:t>
                      </a:r>
                      <a:endParaRPr lang="ru-RU" sz="2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extLst>
                  <a:ext uri="{0D108BD9-81ED-4DB2-BD59-A6C34878D82A}">
                    <a16:rowId xmlns:a16="http://schemas.microsoft.com/office/drawing/2014/main" xmlns="" val="3799236550"/>
                  </a:ext>
                </a:extLst>
              </a:tr>
              <a:tr h="62122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Набор рисков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(«Засуха», «Заморозки», «Вымерзание», «Ледяная корка»)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338 241,5</a:t>
                      </a:r>
                      <a:endParaRPr lang="ru-RU" sz="2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676,5</a:t>
                      </a:r>
                      <a:endParaRPr lang="ru-RU" sz="2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extLst>
                  <a:ext uri="{0D108BD9-81ED-4DB2-BD59-A6C34878D82A}">
                    <a16:rowId xmlns:a16="http://schemas.microsoft.com/office/drawing/2014/main" xmlns="" val="2374869947"/>
                  </a:ext>
                </a:extLst>
              </a:tr>
              <a:tr h="621222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112 747,2</a:t>
                      </a:r>
                      <a:endParaRPr lang="ru-RU" sz="2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225,5</a:t>
                      </a:r>
                      <a:endParaRPr lang="ru-RU" sz="2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extLst>
                  <a:ext uri="{0D108BD9-81ED-4DB2-BD59-A6C34878D82A}">
                    <a16:rowId xmlns:a16="http://schemas.microsoft.com/office/drawing/2014/main" xmlns="" val="2993453451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630009" y="276097"/>
            <a:ext cx="8596668" cy="4152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затрат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страхование на примере озимой пшеницы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29310" y="2110809"/>
            <a:ext cx="1768762" cy="7804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га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(площадь застрахованного урожая)</a:t>
            </a: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92961" y="2122496"/>
            <a:ext cx="2105148" cy="7687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56,5ц/га     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(средняя урожайность за 5 лет)</a:t>
            </a: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62270" y="2122497"/>
            <a:ext cx="2095912" cy="7687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1140,3 руб./ц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(цена реализации по данным статистики за 2019 год)</a:t>
            </a: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827818" y="2110808"/>
            <a:ext cx="2378364" cy="780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32 213 475 руб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(страховая сумма)</a:t>
            </a: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4" name="Равно 3"/>
          <p:cNvSpPr/>
          <p:nvPr/>
        </p:nvSpPr>
        <p:spPr>
          <a:xfrm>
            <a:off x="7158182" y="2281382"/>
            <a:ext cx="480291" cy="24938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Умножение 10"/>
          <p:cNvSpPr/>
          <p:nvPr/>
        </p:nvSpPr>
        <p:spPr>
          <a:xfrm>
            <a:off x="4498109" y="2210169"/>
            <a:ext cx="430234" cy="43120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множение 11"/>
          <p:cNvSpPr/>
          <p:nvPr/>
        </p:nvSpPr>
        <p:spPr>
          <a:xfrm>
            <a:off x="1962727" y="2179367"/>
            <a:ext cx="430234" cy="43120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837504" y="6470373"/>
            <a:ext cx="278296" cy="2981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6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18011" y="882900"/>
            <a:ext cx="9135292" cy="661795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выручке с 1 га кукурузы 49455,12 рублей, затраты на страхование составляют 1 137,5 рублей или 2,3 % с господдержкой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111166"/>
              </p:ext>
            </p:extLst>
          </p:nvPr>
        </p:nvGraphicFramePr>
        <p:xfrm>
          <a:off x="129310" y="3245242"/>
          <a:ext cx="11877963" cy="35610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9664">
                  <a:extLst>
                    <a:ext uri="{9D8B030D-6E8A-4147-A177-3AD203B41FA5}">
                      <a16:colId xmlns:a16="http://schemas.microsoft.com/office/drawing/2014/main" xmlns="" val="1012961749"/>
                    </a:ext>
                  </a:extLst>
                </a:gridCol>
                <a:gridCol w="1983237">
                  <a:extLst>
                    <a:ext uri="{9D8B030D-6E8A-4147-A177-3AD203B41FA5}">
                      <a16:colId xmlns:a16="http://schemas.microsoft.com/office/drawing/2014/main" xmlns="" val="2352564812"/>
                    </a:ext>
                  </a:extLst>
                </a:gridCol>
                <a:gridCol w="1486042">
                  <a:extLst>
                    <a:ext uri="{9D8B030D-6E8A-4147-A177-3AD203B41FA5}">
                      <a16:colId xmlns:a16="http://schemas.microsoft.com/office/drawing/2014/main" xmlns="" val="1978191239"/>
                    </a:ext>
                  </a:extLst>
                </a:gridCol>
                <a:gridCol w="2809231">
                  <a:extLst>
                    <a:ext uri="{9D8B030D-6E8A-4147-A177-3AD203B41FA5}">
                      <a16:colId xmlns:a16="http://schemas.microsoft.com/office/drawing/2014/main" xmlns="" val="1385903627"/>
                    </a:ext>
                  </a:extLst>
                </a:gridCol>
                <a:gridCol w="1699789">
                  <a:extLst>
                    <a:ext uri="{9D8B030D-6E8A-4147-A177-3AD203B41FA5}">
                      <a16:colId xmlns:a16="http://schemas.microsoft.com/office/drawing/2014/main" xmlns="" val="3288012874"/>
                    </a:ext>
                  </a:extLst>
                </a:gridCol>
              </a:tblGrid>
              <a:tr h="8470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франшизы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Хозяйство платит,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50%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(страховая премия)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1 га, </a:t>
                      </a:r>
                      <a:endParaRPr lang="en-US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 50 %</a:t>
                      </a:r>
                    </a:p>
                  </a:txBody>
                  <a:tcPr marL="65231" marR="65231" marT="0" marB="0"/>
                </a:tc>
                <a:extLst>
                  <a:ext uri="{0D108BD9-81ED-4DB2-BD59-A6C34878D82A}">
                    <a16:rowId xmlns:a16="http://schemas.microsoft.com/office/drawing/2014/main" xmlns="" val="2949052299"/>
                  </a:ext>
                </a:extLst>
              </a:tr>
              <a:tr h="62122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 риски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568 733,9</a:t>
                      </a:r>
                      <a:endParaRPr lang="ru-RU" sz="2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1 137,5</a:t>
                      </a:r>
                      <a:endParaRPr lang="ru-RU" sz="2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extLst>
                  <a:ext uri="{0D108BD9-81ED-4DB2-BD59-A6C34878D82A}">
                    <a16:rowId xmlns:a16="http://schemas.microsoft.com/office/drawing/2014/main" xmlns="" val="349755960"/>
                  </a:ext>
                </a:extLst>
              </a:tr>
              <a:tr h="621222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102 274,02</a:t>
                      </a:r>
                      <a:endParaRPr lang="ru-RU" sz="2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204,5</a:t>
                      </a:r>
                      <a:endParaRPr lang="ru-RU" sz="2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extLst>
                  <a:ext uri="{0D108BD9-81ED-4DB2-BD59-A6C34878D82A}">
                    <a16:rowId xmlns:a16="http://schemas.microsoft.com/office/drawing/2014/main" xmlns="" val="3799236550"/>
                  </a:ext>
                </a:extLst>
              </a:tr>
              <a:tr h="62122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Набор рисков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(«Засуха», «Суховей», «Град», «Сильный ливень», «Переувлажнение почвы»)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3,22%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398 113,7</a:t>
                      </a:r>
                      <a:endParaRPr lang="ru-RU" sz="2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796,22</a:t>
                      </a:r>
                      <a:endParaRPr lang="ru-RU" sz="2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extLst>
                  <a:ext uri="{0D108BD9-81ED-4DB2-BD59-A6C34878D82A}">
                    <a16:rowId xmlns:a16="http://schemas.microsoft.com/office/drawing/2014/main" xmlns="" val="2374869947"/>
                  </a:ext>
                </a:extLst>
              </a:tr>
              <a:tr h="621222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0,63%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77 891,8</a:t>
                      </a:r>
                      <a:endParaRPr lang="ru-RU" sz="2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155,8</a:t>
                      </a:r>
                      <a:endParaRPr lang="ru-RU" sz="2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extLst>
                  <a:ext uri="{0D108BD9-81ED-4DB2-BD59-A6C34878D82A}">
                    <a16:rowId xmlns:a16="http://schemas.microsoft.com/office/drawing/2014/main" xmlns="" val="2993453451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630009" y="279030"/>
            <a:ext cx="8596668" cy="41526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</a:t>
            </a:r>
            <a:r>
              <a:rPr lang="ru-RU" sz="4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затрат </a:t>
            </a:r>
            <a:r>
              <a:rPr lang="ru-RU" sz="4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страхование на примере кукурузы на зерно </a:t>
            </a:r>
            <a:endParaRPr lang="ru-RU" sz="4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29310" y="2110809"/>
            <a:ext cx="1768762" cy="7804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га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(площадь застрахованного урожая)</a:t>
            </a: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92961" y="2122496"/>
            <a:ext cx="2105148" cy="7687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48,4ц/га     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(средняя урожайность за 5 лет)</a:t>
            </a: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62270" y="2122497"/>
            <a:ext cx="2031257" cy="7687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1021,8 </a:t>
            </a:r>
            <a:r>
              <a:rPr lang="ru-RU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/ц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(цена реализации по данным статистики за 2019 год)</a:t>
            </a: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827818" y="2110808"/>
            <a:ext cx="2378364" cy="780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24 727 560 руб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(страховая сумма)</a:t>
            </a: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4" name="Равно 3"/>
          <p:cNvSpPr/>
          <p:nvPr/>
        </p:nvSpPr>
        <p:spPr>
          <a:xfrm>
            <a:off x="7158182" y="2281382"/>
            <a:ext cx="480291" cy="24938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Умножение 10"/>
          <p:cNvSpPr/>
          <p:nvPr/>
        </p:nvSpPr>
        <p:spPr>
          <a:xfrm>
            <a:off x="4498109" y="2210169"/>
            <a:ext cx="430234" cy="43120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множение 11"/>
          <p:cNvSpPr/>
          <p:nvPr/>
        </p:nvSpPr>
        <p:spPr>
          <a:xfrm>
            <a:off x="1962727" y="2179367"/>
            <a:ext cx="430234" cy="43120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837504" y="6470373"/>
            <a:ext cx="278296" cy="2981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83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1266" y="340508"/>
            <a:ext cx="8596668" cy="47229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затрат на страхование на примере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подсолнечника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762224"/>
              </p:ext>
            </p:extLst>
          </p:nvPr>
        </p:nvGraphicFramePr>
        <p:xfrm>
          <a:off x="400595" y="3136252"/>
          <a:ext cx="11282252" cy="35610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3820">
                  <a:extLst>
                    <a:ext uri="{9D8B030D-6E8A-4147-A177-3AD203B41FA5}">
                      <a16:colId xmlns:a16="http://schemas.microsoft.com/office/drawing/2014/main" xmlns="" val="1012961749"/>
                    </a:ext>
                  </a:extLst>
                </a:gridCol>
                <a:gridCol w="1987932">
                  <a:extLst>
                    <a:ext uri="{9D8B030D-6E8A-4147-A177-3AD203B41FA5}">
                      <a16:colId xmlns:a16="http://schemas.microsoft.com/office/drawing/2014/main" xmlns="" val="2352564812"/>
                    </a:ext>
                  </a:extLst>
                </a:gridCol>
                <a:gridCol w="1329425">
                  <a:extLst>
                    <a:ext uri="{9D8B030D-6E8A-4147-A177-3AD203B41FA5}">
                      <a16:colId xmlns:a16="http://schemas.microsoft.com/office/drawing/2014/main" xmlns="" val="1978191239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xmlns="" val="1385903627"/>
                    </a:ext>
                  </a:extLst>
                </a:gridCol>
                <a:gridCol w="1680755">
                  <a:extLst>
                    <a:ext uri="{9D8B030D-6E8A-4147-A177-3AD203B41FA5}">
                      <a16:colId xmlns:a16="http://schemas.microsoft.com/office/drawing/2014/main" xmlns="" val="3158608990"/>
                    </a:ext>
                  </a:extLst>
                </a:gridCol>
              </a:tblGrid>
              <a:tr h="8684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франшизы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Хозяйство платит,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50%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(страховая премия)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1 га, </a:t>
                      </a:r>
                      <a:endParaRPr lang="en-US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 50 %</a:t>
                      </a:r>
                    </a:p>
                  </a:txBody>
                  <a:tcPr marL="65231" marR="65231" marT="0" marB="0"/>
                </a:tc>
                <a:extLst>
                  <a:ext uri="{0D108BD9-81ED-4DB2-BD59-A6C34878D82A}">
                    <a16:rowId xmlns:a16="http://schemas.microsoft.com/office/drawing/2014/main" xmlns="" val="2949052299"/>
                  </a:ext>
                </a:extLst>
              </a:tr>
              <a:tr h="62122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 риски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781 009,4</a:t>
                      </a:r>
                      <a:endParaRPr lang="ru-RU" sz="2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1 562,0</a:t>
                      </a:r>
                      <a:endParaRPr lang="ru-RU" sz="2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extLst>
                  <a:ext uri="{0D108BD9-81ED-4DB2-BD59-A6C34878D82A}">
                    <a16:rowId xmlns:a16="http://schemas.microsoft.com/office/drawing/2014/main" xmlns="" val="349755960"/>
                  </a:ext>
                </a:extLst>
              </a:tr>
              <a:tr h="621222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198 475,9</a:t>
                      </a:r>
                      <a:endParaRPr lang="ru-RU" sz="2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396,95</a:t>
                      </a:r>
                      <a:endParaRPr lang="ru-RU" sz="2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extLst>
                  <a:ext uri="{0D108BD9-81ED-4DB2-BD59-A6C34878D82A}">
                    <a16:rowId xmlns:a16="http://schemas.microsoft.com/office/drawing/2014/main" xmlns="" val="3799236550"/>
                  </a:ext>
                </a:extLst>
              </a:tr>
              <a:tr h="62122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Набор рисков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(«Засуха», «Суховей», «Град», «Сильный ливень», «Переувлажнение почвы»)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2,66%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546 706,6</a:t>
                      </a:r>
                      <a:endParaRPr lang="ru-RU" sz="2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1 093,4</a:t>
                      </a:r>
                      <a:endParaRPr lang="ru-RU" sz="2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extLst>
                  <a:ext uri="{0D108BD9-81ED-4DB2-BD59-A6C34878D82A}">
                    <a16:rowId xmlns:a16="http://schemas.microsoft.com/office/drawing/2014/main" xmlns="" val="2374869947"/>
                  </a:ext>
                </a:extLst>
              </a:tr>
              <a:tr h="621222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0,77%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158 257,2</a:t>
                      </a:r>
                      <a:endParaRPr lang="ru-RU" sz="2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316,5</a:t>
                      </a:r>
                      <a:endParaRPr lang="ru-RU" sz="2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extLst>
                  <a:ext uri="{0D108BD9-81ED-4DB2-BD59-A6C34878D82A}">
                    <a16:rowId xmlns:a16="http://schemas.microsoft.com/office/drawing/2014/main" xmlns="" val="2993453451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630009" y="84556"/>
            <a:ext cx="8596668" cy="72824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200" b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7348" y="2021347"/>
            <a:ext cx="1765119" cy="7676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500га </a:t>
            </a:r>
          </a:p>
          <a:p>
            <a:pPr lvl="0" algn="ctr"/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застрахованного урожая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600" dirty="0">
              <a:solidFill>
                <a:prstClr val="black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17355" y="2010893"/>
            <a:ext cx="1699490" cy="7781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24,3ц/га </a:t>
            </a: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(средняя урожайность за 5 лет</a:t>
            </a:r>
            <a:r>
              <a:rPr lang="ru-RU" sz="105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600" dirty="0">
              <a:solidFill>
                <a:prstClr val="black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181863" y="2007835"/>
            <a:ext cx="2309090" cy="7811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3383,19 руб/ц 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(цена реализации по данным статистики за 2019 год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600" dirty="0">
              <a:solidFill>
                <a:prstClr val="black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155971" y="2010892"/>
            <a:ext cx="2816828" cy="778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41 105 758,5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(страховая сумма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600" dirty="0">
              <a:solidFill>
                <a:prstClr val="black"/>
              </a:solidFill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7589871" y="2155617"/>
            <a:ext cx="480291" cy="24938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Умножение 12"/>
          <p:cNvSpPr/>
          <p:nvPr/>
        </p:nvSpPr>
        <p:spPr>
          <a:xfrm>
            <a:off x="4652711" y="2084975"/>
            <a:ext cx="430234" cy="43120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множение 13"/>
          <p:cNvSpPr/>
          <p:nvPr/>
        </p:nvSpPr>
        <p:spPr>
          <a:xfrm>
            <a:off x="2322467" y="2045398"/>
            <a:ext cx="430234" cy="43120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837504" y="6470373"/>
            <a:ext cx="278296" cy="2981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Заголовок 2"/>
          <p:cNvSpPr txBox="1">
            <a:spLocks/>
          </p:cNvSpPr>
          <p:nvPr/>
        </p:nvSpPr>
        <p:spPr>
          <a:xfrm>
            <a:off x="630009" y="1176641"/>
            <a:ext cx="9672232" cy="6317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выручке с 1 га подсолнечника 82 211,52 рублей, затраты на страхование составляют 1562,0 рубля или 1,9 % с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господдержкой)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45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6503" y="1080092"/>
            <a:ext cx="11182944" cy="628702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Семечковые (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яблоко)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выручке с 1 га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семечковых 1 661 731,9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затраты на страхование составляют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75 608,8 рублей с господдержкой или 4,6 %</a:t>
            </a: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07472"/>
              </p:ext>
            </p:extLst>
          </p:nvPr>
        </p:nvGraphicFramePr>
        <p:xfrm>
          <a:off x="321080" y="3116513"/>
          <a:ext cx="10764932" cy="22897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3343">
                  <a:extLst>
                    <a:ext uri="{9D8B030D-6E8A-4147-A177-3AD203B41FA5}">
                      <a16:colId xmlns:a16="http://schemas.microsoft.com/office/drawing/2014/main" xmlns="" val="1012961749"/>
                    </a:ext>
                  </a:extLst>
                </a:gridCol>
                <a:gridCol w="2090057">
                  <a:extLst>
                    <a:ext uri="{9D8B030D-6E8A-4147-A177-3AD203B41FA5}">
                      <a16:colId xmlns:a16="http://schemas.microsoft.com/office/drawing/2014/main" xmlns="" val="235256481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xmlns="" val="1978191239"/>
                    </a:ext>
                  </a:extLst>
                </a:gridCol>
                <a:gridCol w="2569029">
                  <a:extLst>
                    <a:ext uri="{9D8B030D-6E8A-4147-A177-3AD203B41FA5}">
                      <a16:colId xmlns:a16="http://schemas.microsoft.com/office/drawing/2014/main" xmlns="" val="1385903627"/>
                    </a:ext>
                  </a:extLst>
                </a:gridCol>
                <a:gridCol w="1811383">
                  <a:extLst>
                    <a:ext uri="{9D8B030D-6E8A-4147-A177-3AD203B41FA5}">
                      <a16:colId xmlns:a16="http://schemas.microsoft.com/office/drawing/2014/main" xmlns="" val="4011849856"/>
                    </a:ext>
                  </a:extLst>
                </a:gridCol>
              </a:tblGrid>
              <a:tr h="1191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франшизы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Хозяйство платит,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50%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(страховая премия)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1 га, 50 %</a:t>
                      </a:r>
                      <a:endParaRPr lang="en-US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 </a:t>
                      </a:r>
                    </a:p>
                  </a:txBody>
                  <a:tcPr marL="65231" marR="65231" marT="0" marB="0"/>
                </a:tc>
                <a:extLst>
                  <a:ext uri="{0D108BD9-81ED-4DB2-BD59-A6C34878D82A}">
                    <a16:rowId xmlns:a16="http://schemas.microsoft.com/office/drawing/2014/main" xmlns="" val="2949052299"/>
                  </a:ext>
                </a:extLst>
              </a:tr>
              <a:tr h="59678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 риски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9,1%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37 804 402,3</a:t>
                      </a:r>
                      <a:endParaRPr lang="ru-RU" sz="2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75 608,8</a:t>
                      </a:r>
                      <a:endParaRPr lang="ru-RU" sz="2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755960"/>
                  </a:ext>
                </a:extLst>
              </a:tr>
              <a:tr h="50138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7 477 793,9</a:t>
                      </a:r>
                      <a:endParaRPr lang="ru-RU" sz="2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14 955,6</a:t>
                      </a:r>
                      <a:endParaRPr lang="ru-RU" sz="2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extLst>
                  <a:ext uri="{0D108BD9-81ED-4DB2-BD59-A6C34878D82A}">
                    <a16:rowId xmlns:a16="http://schemas.microsoft.com/office/drawing/2014/main" xmlns="" val="3799236550"/>
                  </a:ext>
                </a:extLst>
              </a:tr>
            </a:tbl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440344" y="2156723"/>
            <a:ext cx="1990809" cy="750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га </a:t>
            </a:r>
          </a:p>
          <a:p>
            <a:pPr lvl="0" algn="ctr"/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застрахованного урожая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600" dirty="0">
              <a:solidFill>
                <a:prstClr val="black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15958" y="2156722"/>
            <a:ext cx="1914221" cy="750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564,8 ц/га </a:t>
            </a: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(средняя урожайность за 5 лет</a:t>
            </a:r>
            <a:r>
              <a:rPr lang="ru-RU" sz="105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600" dirty="0">
              <a:solidFill>
                <a:prstClr val="black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487492" y="2156723"/>
            <a:ext cx="2087417" cy="750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2942,16 руб/ц 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(цена реализации по данным статистики за 2019 год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600" dirty="0">
              <a:solidFill>
                <a:prstClr val="black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309357" y="2156723"/>
            <a:ext cx="2907283" cy="750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830 865 984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 algn="ctr"/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страховая сумма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600" dirty="0">
              <a:solidFill>
                <a:prstClr val="black"/>
              </a:solidFill>
            </a:endParaRPr>
          </a:p>
        </p:txBody>
      </p:sp>
      <p:sp>
        <p:nvSpPr>
          <p:cNvPr id="11" name="Умножение 10"/>
          <p:cNvSpPr/>
          <p:nvPr/>
        </p:nvSpPr>
        <p:spPr>
          <a:xfrm>
            <a:off x="2431154" y="2256746"/>
            <a:ext cx="430234" cy="43120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множение 11"/>
          <p:cNvSpPr/>
          <p:nvPr/>
        </p:nvSpPr>
        <p:spPr>
          <a:xfrm>
            <a:off x="4930179" y="2224047"/>
            <a:ext cx="430234" cy="43120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 12"/>
          <p:cNvSpPr/>
          <p:nvPr/>
        </p:nvSpPr>
        <p:spPr>
          <a:xfrm>
            <a:off x="7701988" y="2304504"/>
            <a:ext cx="480291" cy="24938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0" y="170808"/>
            <a:ext cx="10837258" cy="5050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затрат на страхование на примере урожая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многолетних насаждений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638723" y="6470372"/>
            <a:ext cx="477078" cy="3180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140232"/>
              </p:ext>
            </p:extLst>
          </p:nvPr>
        </p:nvGraphicFramePr>
        <p:xfrm>
          <a:off x="321080" y="5406216"/>
          <a:ext cx="10764932" cy="14024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5926"/>
                <a:gridCol w="2098766"/>
                <a:gridCol w="1367246"/>
                <a:gridCol w="2586446"/>
                <a:gridCol w="1776548"/>
              </a:tblGrid>
              <a:tr h="62122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Набор рисков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(«Заморозки», «Вымерзание», «Ледяная корка»,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«Град», «Сильный ливень», «Переувлажнение почвы»)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4,55%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18 902 201,1</a:t>
                      </a:r>
                      <a:endParaRPr lang="ru-RU" sz="2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37 804,4</a:t>
                      </a:r>
                      <a:endParaRPr lang="ru-RU" sz="2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21222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3 738 896,9</a:t>
                      </a:r>
                      <a:endParaRPr lang="ru-RU" sz="2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7 477,8</a:t>
                      </a:r>
                      <a:endParaRPr lang="ru-RU" sz="2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31" marR="65231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74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Другая 7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E6B91E"/>
      </a:accent1>
      <a:accent2>
        <a:srgbClr val="C42F1A"/>
      </a:accent2>
      <a:accent3>
        <a:srgbClr val="E6B91E"/>
      </a:accent3>
      <a:accent4>
        <a:srgbClr val="C42F1A"/>
      </a:accent4>
      <a:accent5>
        <a:srgbClr val="918655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3_Тема Office">
  <a:themeElements>
    <a:clrScheme name="Другая 3">
      <a:dk1>
        <a:srgbClr val="000000"/>
      </a:dk1>
      <a:lt1>
        <a:srgbClr val="F8F8F8"/>
      </a:lt1>
      <a:dk2>
        <a:srgbClr val="005910"/>
      </a:dk2>
      <a:lt2>
        <a:srgbClr val="FFC954"/>
      </a:lt2>
      <a:accent1>
        <a:srgbClr val="3F9D4F"/>
      </a:accent1>
      <a:accent2>
        <a:srgbClr val="ED1C2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1038</TotalTime>
  <Words>776</Words>
  <Application>Microsoft Office PowerPoint</Application>
  <PresentationFormat>Произвольный</PresentationFormat>
  <Paragraphs>150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Аспект</vt:lpstr>
      <vt:lpstr>13_Тема Office</vt:lpstr>
      <vt:lpstr>Презентация PowerPoint</vt:lpstr>
      <vt:lpstr>При выручке с 1 га пшеницы 64426,9 рублей, затраты на страхование составляют 1 352,9 рублей или 2,1 % с господдержкой</vt:lpstr>
      <vt:lpstr>При выручке с 1 га кукурузы 49455,12 рублей, затраты на страхование составляют 1 137,5 рублей или 2,3 % с господдержкой</vt:lpstr>
      <vt:lpstr>Расчет затрат на страхование на примере подсолнечника</vt:lpstr>
      <vt:lpstr>Семечковые (яблоко) при выручке с 1 га семечковых 1 661 731,9 рублей, затраты на страхование составляют 75 608,8 рублей с господдержкой или 4,6 %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Фомина Екатерина Валерьевна</dc:creator>
  <cp:lastModifiedBy>USH_2</cp:lastModifiedBy>
  <cp:revision>107</cp:revision>
  <cp:lastPrinted>2020-04-30T09:33:38Z</cp:lastPrinted>
  <dcterms:created xsi:type="dcterms:W3CDTF">2020-02-21T11:45:25Z</dcterms:created>
  <dcterms:modified xsi:type="dcterms:W3CDTF">2021-05-31T12:19:49Z</dcterms:modified>
</cp:coreProperties>
</file>