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sldIdLst>
    <p:sldId id="266" r:id="rId2"/>
    <p:sldId id="345" r:id="rId3"/>
    <p:sldId id="323" r:id="rId4"/>
    <p:sldId id="343" r:id="rId5"/>
    <p:sldId id="305" r:id="rId6"/>
    <p:sldId id="341" r:id="rId7"/>
    <p:sldId id="352" r:id="rId8"/>
    <p:sldId id="364" r:id="rId9"/>
    <p:sldId id="365" r:id="rId10"/>
    <p:sldId id="366" r:id="rId11"/>
    <p:sldId id="367" r:id="rId12"/>
    <p:sldId id="369" r:id="rId13"/>
    <p:sldId id="375" r:id="rId14"/>
    <p:sldId id="386" r:id="rId15"/>
    <p:sldId id="385" r:id="rId16"/>
    <p:sldId id="389" r:id="rId17"/>
    <p:sldId id="384" r:id="rId18"/>
    <p:sldId id="387" r:id="rId19"/>
    <p:sldId id="388" r:id="rId20"/>
    <p:sldId id="281" r:id="rId21"/>
  </p:sldIdLst>
  <p:sldSz cx="12798425" cy="719931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 userDrawn="1">
          <p15:clr>
            <a:srgbClr val="A4A3A4"/>
          </p15:clr>
        </p15:guide>
        <p15:guide id="2" pos="40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64138"/>
    <a:srgbClr val="77933C"/>
    <a:srgbClr val="7D110E"/>
    <a:srgbClr val="161AA8"/>
    <a:srgbClr val="003300"/>
    <a:srgbClr val="00CC00"/>
    <a:srgbClr val="0091C6"/>
    <a:srgbClr val="00206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4" autoAdjust="0"/>
    <p:restoredTop sz="61101" autoAdjust="0"/>
  </p:normalViewPr>
  <p:slideViewPr>
    <p:cSldViewPr snapToGrid="0">
      <p:cViewPr varScale="1">
        <p:scale>
          <a:sx n="71" d="100"/>
          <a:sy n="71" d="100"/>
        </p:scale>
        <p:origin x="636" y="66"/>
      </p:cViewPr>
      <p:guideLst>
        <p:guide orient="horz" pos="2290"/>
        <p:guide pos="40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2A955-EBDE-4B3D-BFE2-73541008F57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F0CC6-C207-4EB9-AE75-A7C4A0F8B1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514259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1028517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542776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2057034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2571293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3085551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3599810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4114068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FFAD2-C8DB-4189-9C29-5A3D4CEA733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1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882" y="1178223"/>
            <a:ext cx="10878662" cy="2506427"/>
          </a:xfrm>
        </p:spPr>
        <p:txBody>
          <a:bodyPr anchor="b"/>
          <a:lstStyle>
            <a:lvl1pPr algn="ctr">
              <a:defRPr sz="746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4" y="3781307"/>
            <a:ext cx="9598818" cy="1738167"/>
          </a:xfrm>
        </p:spPr>
        <p:txBody>
          <a:bodyPr/>
          <a:lstStyle>
            <a:lvl1pPr marL="0" indent="0" algn="ctr">
              <a:buNone/>
              <a:defRPr sz="2986"/>
            </a:lvl1pPr>
            <a:lvl2pPr marL="568811" indent="0" algn="ctr">
              <a:buNone/>
              <a:defRPr sz="2489"/>
            </a:lvl2pPr>
            <a:lvl3pPr marL="1137621" indent="0" algn="ctr">
              <a:buNone/>
              <a:defRPr sz="2240"/>
            </a:lvl3pPr>
            <a:lvl4pPr marL="1706433" indent="0" algn="ctr">
              <a:buNone/>
              <a:defRPr sz="1991"/>
            </a:lvl4pPr>
            <a:lvl5pPr marL="2275243" indent="0" algn="ctr">
              <a:buNone/>
              <a:defRPr sz="1991"/>
            </a:lvl5pPr>
            <a:lvl6pPr marL="2844054" indent="0" algn="ctr">
              <a:buNone/>
              <a:defRPr sz="1991"/>
            </a:lvl6pPr>
            <a:lvl7pPr marL="3412864" indent="0" algn="ctr">
              <a:buNone/>
              <a:defRPr sz="1991"/>
            </a:lvl7pPr>
            <a:lvl8pPr marL="3981675" indent="0" algn="ctr">
              <a:buNone/>
              <a:defRPr sz="1991"/>
            </a:lvl8pPr>
            <a:lvl9pPr marL="4550485" indent="0" algn="ctr">
              <a:buNone/>
              <a:defRPr sz="199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9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4" y="383298"/>
            <a:ext cx="2759661" cy="610108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8"/>
            <a:ext cx="8119001" cy="610108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2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75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1"/>
            <a:ext cx="11038642" cy="2994714"/>
          </a:xfrm>
        </p:spPr>
        <p:txBody>
          <a:bodyPr anchor="b"/>
          <a:lstStyle>
            <a:lvl1pPr>
              <a:defRPr sz="746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7"/>
            <a:ext cx="11038642" cy="1574849"/>
          </a:xfrm>
        </p:spPr>
        <p:txBody>
          <a:bodyPr/>
          <a:lstStyle>
            <a:lvl1pPr marL="0" indent="0">
              <a:buNone/>
              <a:defRPr sz="2986">
                <a:solidFill>
                  <a:schemeClr val="tx1"/>
                </a:solidFill>
              </a:defRPr>
            </a:lvl1pPr>
            <a:lvl2pPr marL="56881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2pPr>
            <a:lvl3pPr marL="113762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70643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27524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284405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41286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398167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455048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3" y="1916484"/>
            <a:ext cx="5439330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3" y="1916484"/>
            <a:ext cx="5439330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9"/>
            <a:ext cx="11038642" cy="1391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61" y="1764833"/>
            <a:ext cx="5414333" cy="864917"/>
          </a:xfrm>
        </p:spPr>
        <p:txBody>
          <a:bodyPr anchor="b"/>
          <a:lstStyle>
            <a:lvl1pPr marL="0" indent="0">
              <a:buNone/>
              <a:defRPr sz="2986" b="1"/>
            </a:lvl1pPr>
            <a:lvl2pPr marL="568811" indent="0">
              <a:buNone/>
              <a:defRPr sz="2489" b="1"/>
            </a:lvl2pPr>
            <a:lvl3pPr marL="1137621" indent="0">
              <a:buNone/>
              <a:defRPr sz="2240" b="1"/>
            </a:lvl3pPr>
            <a:lvl4pPr marL="1706433" indent="0">
              <a:buNone/>
              <a:defRPr sz="1991" b="1"/>
            </a:lvl4pPr>
            <a:lvl5pPr marL="2275243" indent="0">
              <a:buNone/>
              <a:defRPr sz="1991" b="1"/>
            </a:lvl5pPr>
            <a:lvl6pPr marL="2844054" indent="0">
              <a:buNone/>
              <a:defRPr sz="1991" b="1"/>
            </a:lvl6pPr>
            <a:lvl7pPr marL="3412864" indent="0">
              <a:buNone/>
              <a:defRPr sz="1991" b="1"/>
            </a:lvl7pPr>
            <a:lvl8pPr marL="3981675" indent="0">
              <a:buNone/>
              <a:defRPr sz="1991" b="1"/>
            </a:lvl8pPr>
            <a:lvl9pPr marL="4550485" indent="0">
              <a:buNone/>
              <a:defRPr sz="19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61" y="2629750"/>
            <a:ext cx="5414333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4" y="1764833"/>
            <a:ext cx="5440998" cy="864917"/>
          </a:xfrm>
        </p:spPr>
        <p:txBody>
          <a:bodyPr anchor="b"/>
          <a:lstStyle>
            <a:lvl1pPr marL="0" indent="0">
              <a:buNone/>
              <a:defRPr sz="2986" b="1"/>
            </a:lvl1pPr>
            <a:lvl2pPr marL="568811" indent="0">
              <a:buNone/>
              <a:defRPr sz="2489" b="1"/>
            </a:lvl2pPr>
            <a:lvl3pPr marL="1137621" indent="0">
              <a:buNone/>
              <a:defRPr sz="2240" b="1"/>
            </a:lvl3pPr>
            <a:lvl4pPr marL="1706433" indent="0">
              <a:buNone/>
              <a:defRPr sz="1991" b="1"/>
            </a:lvl4pPr>
            <a:lvl5pPr marL="2275243" indent="0">
              <a:buNone/>
              <a:defRPr sz="1991" b="1"/>
            </a:lvl5pPr>
            <a:lvl6pPr marL="2844054" indent="0">
              <a:buNone/>
              <a:defRPr sz="1991" b="1"/>
            </a:lvl6pPr>
            <a:lvl7pPr marL="3412864" indent="0">
              <a:buNone/>
              <a:defRPr sz="1991" b="1"/>
            </a:lvl7pPr>
            <a:lvl8pPr marL="3981675" indent="0">
              <a:buNone/>
              <a:defRPr sz="1991" b="1"/>
            </a:lvl8pPr>
            <a:lvl9pPr marL="4550485" indent="0">
              <a:buNone/>
              <a:defRPr sz="19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4" y="2629750"/>
            <a:ext cx="5440998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1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6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6" cy="1679840"/>
          </a:xfrm>
        </p:spPr>
        <p:txBody>
          <a:bodyPr anchor="b"/>
          <a:lstStyle>
            <a:lvl1pPr>
              <a:defRPr sz="398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8" y="1036570"/>
            <a:ext cx="6479203" cy="5116178"/>
          </a:xfrm>
        </p:spPr>
        <p:txBody>
          <a:bodyPr/>
          <a:lstStyle>
            <a:lvl1pPr>
              <a:defRPr sz="3981"/>
            </a:lvl1pPr>
            <a:lvl2pPr>
              <a:defRPr sz="3483"/>
            </a:lvl2pPr>
            <a:lvl3pPr>
              <a:defRPr sz="2986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5"/>
            <a:ext cx="4127826" cy="4001285"/>
          </a:xfrm>
        </p:spPr>
        <p:txBody>
          <a:bodyPr/>
          <a:lstStyle>
            <a:lvl1pPr marL="0" indent="0">
              <a:buNone/>
              <a:defRPr sz="1991"/>
            </a:lvl1pPr>
            <a:lvl2pPr marL="568811" indent="0">
              <a:buNone/>
              <a:defRPr sz="1742"/>
            </a:lvl2pPr>
            <a:lvl3pPr marL="1137621" indent="0">
              <a:buNone/>
              <a:defRPr sz="1493"/>
            </a:lvl3pPr>
            <a:lvl4pPr marL="1706433" indent="0">
              <a:buNone/>
              <a:defRPr sz="1244"/>
            </a:lvl4pPr>
            <a:lvl5pPr marL="2275243" indent="0">
              <a:buNone/>
              <a:defRPr sz="1244"/>
            </a:lvl5pPr>
            <a:lvl6pPr marL="2844054" indent="0">
              <a:buNone/>
              <a:defRPr sz="1244"/>
            </a:lvl6pPr>
            <a:lvl7pPr marL="3412864" indent="0">
              <a:buNone/>
              <a:defRPr sz="1244"/>
            </a:lvl7pPr>
            <a:lvl8pPr marL="3981675" indent="0">
              <a:buNone/>
              <a:defRPr sz="1244"/>
            </a:lvl8pPr>
            <a:lvl9pPr marL="4550485" indent="0">
              <a:buNone/>
              <a:defRPr sz="12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6" cy="1679840"/>
          </a:xfrm>
        </p:spPr>
        <p:txBody>
          <a:bodyPr anchor="b"/>
          <a:lstStyle>
            <a:lvl1pPr>
              <a:defRPr sz="398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8" y="1036570"/>
            <a:ext cx="6479203" cy="5116178"/>
          </a:xfrm>
        </p:spPr>
        <p:txBody>
          <a:bodyPr anchor="t"/>
          <a:lstStyle>
            <a:lvl1pPr marL="0" indent="0">
              <a:buNone/>
              <a:defRPr sz="3981"/>
            </a:lvl1pPr>
            <a:lvl2pPr marL="568811" indent="0">
              <a:buNone/>
              <a:defRPr sz="3483"/>
            </a:lvl2pPr>
            <a:lvl3pPr marL="1137621" indent="0">
              <a:buNone/>
              <a:defRPr sz="2986"/>
            </a:lvl3pPr>
            <a:lvl4pPr marL="1706433" indent="0">
              <a:buNone/>
              <a:defRPr sz="2489"/>
            </a:lvl4pPr>
            <a:lvl5pPr marL="2275243" indent="0">
              <a:buNone/>
              <a:defRPr sz="2489"/>
            </a:lvl5pPr>
            <a:lvl6pPr marL="2844054" indent="0">
              <a:buNone/>
              <a:defRPr sz="2489"/>
            </a:lvl6pPr>
            <a:lvl7pPr marL="3412864" indent="0">
              <a:buNone/>
              <a:defRPr sz="2489"/>
            </a:lvl7pPr>
            <a:lvl8pPr marL="3981675" indent="0">
              <a:buNone/>
              <a:defRPr sz="2489"/>
            </a:lvl8pPr>
            <a:lvl9pPr marL="4550485" indent="0">
              <a:buNone/>
              <a:defRPr sz="24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5"/>
            <a:ext cx="4127826" cy="4001285"/>
          </a:xfrm>
        </p:spPr>
        <p:txBody>
          <a:bodyPr/>
          <a:lstStyle>
            <a:lvl1pPr marL="0" indent="0">
              <a:buNone/>
              <a:defRPr sz="1991"/>
            </a:lvl1pPr>
            <a:lvl2pPr marL="568811" indent="0">
              <a:buNone/>
              <a:defRPr sz="1742"/>
            </a:lvl2pPr>
            <a:lvl3pPr marL="1137621" indent="0">
              <a:buNone/>
              <a:defRPr sz="1493"/>
            </a:lvl3pPr>
            <a:lvl4pPr marL="1706433" indent="0">
              <a:buNone/>
              <a:defRPr sz="1244"/>
            </a:lvl4pPr>
            <a:lvl5pPr marL="2275243" indent="0">
              <a:buNone/>
              <a:defRPr sz="1244"/>
            </a:lvl5pPr>
            <a:lvl6pPr marL="2844054" indent="0">
              <a:buNone/>
              <a:defRPr sz="1244"/>
            </a:lvl6pPr>
            <a:lvl7pPr marL="3412864" indent="0">
              <a:buNone/>
              <a:defRPr sz="1244"/>
            </a:lvl7pPr>
            <a:lvl8pPr marL="3981675" indent="0">
              <a:buNone/>
              <a:defRPr sz="1244"/>
            </a:lvl8pPr>
            <a:lvl9pPr marL="4550485" indent="0">
              <a:buNone/>
              <a:defRPr sz="12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9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3" y="6672699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BF9B-7BC0-450C-8553-20728174359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9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8" y="6672699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1137621" rtl="0" eaLnBrk="1" latinLnBrk="0" hangingPunct="1">
        <a:lnSpc>
          <a:spcPct val="90000"/>
        </a:lnSpc>
        <a:spcBef>
          <a:spcPct val="0"/>
        </a:spcBef>
        <a:buNone/>
        <a:defRPr sz="54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5" indent="-284405" algn="l" defTabSz="1137621" rtl="0" eaLnBrk="1" latinLnBrk="0" hangingPunct="1">
        <a:lnSpc>
          <a:spcPct val="90000"/>
        </a:lnSpc>
        <a:spcBef>
          <a:spcPts val="1244"/>
        </a:spcBef>
        <a:buFont typeface="Arial" panose="020B0604020202020204" pitchFamily="34" charset="0"/>
        <a:buChar char="•"/>
        <a:defRPr sz="3483" kern="1200">
          <a:solidFill>
            <a:schemeClr val="tx1"/>
          </a:solidFill>
          <a:latin typeface="+mn-lt"/>
          <a:ea typeface="+mn-ea"/>
          <a:cs typeface="+mn-cs"/>
        </a:defRPr>
      </a:lvl1pPr>
      <a:lvl2pPr marL="853216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2pPr>
      <a:lvl3pPr marL="1422026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3pPr>
      <a:lvl4pPr marL="1990838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559649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3128459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697270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80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834892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68811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137621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06433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275243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2844054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412864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3981675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550485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 bwMode="auto">
          <a:xfrm>
            <a:off x="-12314" y="2328053"/>
            <a:ext cx="12810740" cy="250864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26624" tIns="0" rIns="54181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 работе отрасли курорта и туризма на территории МО г. Новороссийска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2030-50 годы </a:t>
            </a:r>
            <a:endParaRPr lang="en-US" sz="3600" spc="-119" dirty="0">
              <a:solidFill>
                <a:srgbClr val="002060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9"/>
          <p:cNvSpPr/>
          <p:nvPr/>
        </p:nvSpPr>
        <p:spPr bwMode="auto">
          <a:xfrm>
            <a:off x="7808491" y="4836695"/>
            <a:ext cx="2466475" cy="2362618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170649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11">
            <a:hlinkClick r:id="rId3" action="ppaction://hlinksldjump"/>
          </p:cNvPr>
          <p:cNvSpPr/>
          <p:nvPr/>
        </p:nvSpPr>
        <p:spPr bwMode="auto">
          <a:xfrm>
            <a:off x="0" y="4836695"/>
            <a:ext cx="7808491" cy="2362618"/>
          </a:xfrm>
          <a:prstGeom prst="rect">
            <a:avLst/>
          </a:prstGeom>
          <a:solidFill>
            <a:srgbClr val="00BCF2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13312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13"/>
          <p:cNvSpPr/>
          <p:nvPr/>
        </p:nvSpPr>
        <p:spPr bwMode="auto">
          <a:xfrm>
            <a:off x="10274966" y="4836695"/>
            <a:ext cx="2523459" cy="2362618"/>
          </a:xfrm>
          <a:prstGeom prst="rect">
            <a:avLst/>
          </a:prstGeom>
          <a:solidFill>
            <a:srgbClr val="00708E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2678" indent="-52678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Новороссийск 2020</a:t>
            </a:r>
            <a:endParaRPr lang="en-US" sz="2600" spc="-119" dirty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1">
            <a:hlinkClick r:id="rId3" action="ppaction://hlinksldjump"/>
          </p:cNvPr>
          <p:cNvSpPr/>
          <p:nvPr/>
        </p:nvSpPr>
        <p:spPr bwMode="auto">
          <a:xfrm>
            <a:off x="0" y="0"/>
            <a:ext cx="2341678" cy="23280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4181" rIns="54181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1">
            <a:hlinkClick r:id="rId3" action="ppaction://hlinksldjump"/>
          </p:cNvPr>
          <p:cNvSpPr/>
          <p:nvPr/>
        </p:nvSpPr>
        <p:spPr bwMode="auto">
          <a:xfrm>
            <a:off x="2341678" y="0"/>
            <a:ext cx="2456363" cy="232805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4181" rIns="54181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1">
            <a:hlinkClick r:id="rId3" action="ppaction://hlinksldjump"/>
          </p:cNvPr>
          <p:cNvSpPr/>
          <p:nvPr/>
        </p:nvSpPr>
        <p:spPr bwMode="auto">
          <a:xfrm>
            <a:off x="4798041" y="0"/>
            <a:ext cx="8000386" cy="2328054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04000" rIns="255974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algn="r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2844" kern="0" spc="-119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МО город Новороссийск</a:t>
            </a:r>
          </a:p>
        </p:txBody>
      </p:sp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93" y="361498"/>
            <a:ext cx="1035461" cy="16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32" y="128188"/>
            <a:ext cx="1445785" cy="19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ЭНОГАСТРОНОМИЧЕСКИЙ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екто\Pictures\754999578578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889489"/>
            <a:ext cx="12798425" cy="5309824"/>
          </a:xfrm>
          <a:prstGeom prst="rect">
            <a:avLst/>
          </a:prstGeom>
          <a:noFill/>
        </p:spPr>
      </p:pic>
      <p:sp>
        <p:nvSpPr>
          <p:cNvPr id="20" name="Пятиугольник 19"/>
          <p:cNvSpPr/>
          <p:nvPr/>
        </p:nvSpPr>
        <p:spPr>
          <a:xfrm>
            <a:off x="9311268" y="1908289"/>
            <a:ext cx="3487157" cy="3339572"/>
          </a:xfrm>
          <a:prstGeom prst="homePlate">
            <a:avLst>
              <a:gd name="adj" fmla="val 0"/>
            </a:avLst>
          </a:prstGeom>
          <a:solidFill>
            <a:srgbClr val="B641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8" tIns="0" rIns="50388" bIns="1296000" rtlCol="0" anchor="ctr"/>
          <a:lstStyle/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endParaRPr lang="ru-RU" sz="40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2021 -10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2029-13</a:t>
            </a:r>
          </a:p>
          <a:p>
            <a:pPr algn="ctr"/>
            <a:endParaRPr lang="ru-RU" sz="5400" b="1" dirty="0" smtClean="0">
              <a:solidFill>
                <a:schemeClr val="bg1"/>
              </a:solidFill>
              <a:latin typeface="Segoe UI Semibold" panose="020B0702040204020203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винных маршрутов </a:t>
            </a:r>
          </a:p>
        </p:txBody>
      </p:sp>
    </p:spTree>
    <p:extLst>
      <p:ext uri="{BB962C8B-B14F-4D97-AF65-F5344CB8AC3E}">
        <p14:creationId xmlns:p14="http://schemas.microsoft.com/office/powerpoint/2010/main" val="17189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КРУИЗНЫЙ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>
            <a:hlinkClick r:id="rId2" action="ppaction://hlinksldjump"/>
          </p:cNvPr>
          <p:cNvSpPr/>
          <p:nvPr/>
        </p:nvSpPr>
        <p:spPr bwMode="auto">
          <a:xfrm>
            <a:off x="-2" y="1373805"/>
            <a:ext cx="7920000" cy="126137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6800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Круизная линия 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36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1">
            <a:hlinkClick r:id="rId2" action="ppaction://hlinksldjump"/>
          </p:cNvPr>
          <p:cNvSpPr/>
          <p:nvPr/>
        </p:nvSpPr>
        <p:spPr bwMode="auto">
          <a:xfrm>
            <a:off x="0" y="2679788"/>
            <a:ext cx="1268668" cy="1211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Сочи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1">
            <a:hlinkClick r:id="rId2" action="ppaction://hlinksldjump"/>
          </p:cNvPr>
          <p:cNvSpPr/>
          <p:nvPr/>
        </p:nvSpPr>
        <p:spPr bwMode="auto">
          <a:xfrm>
            <a:off x="1319149" y="2679788"/>
            <a:ext cx="2538475" cy="1211988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Новороссийск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1">
            <a:hlinkClick r:id="rId2" action="ppaction://hlinksldjump"/>
          </p:cNvPr>
          <p:cNvSpPr/>
          <p:nvPr/>
        </p:nvSpPr>
        <p:spPr bwMode="auto">
          <a:xfrm>
            <a:off x="3908105" y="2679788"/>
            <a:ext cx="1292372" cy="1211986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Ялта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1">
            <a:hlinkClick r:id="rId2" action="ppaction://hlinksldjump"/>
          </p:cNvPr>
          <p:cNvSpPr/>
          <p:nvPr/>
        </p:nvSpPr>
        <p:spPr bwMode="auto">
          <a:xfrm>
            <a:off x="5250959" y="2679788"/>
            <a:ext cx="2669039" cy="1211987"/>
          </a:xfrm>
          <a:prstGeom prst="rect">
            <a:avLst/>
          </a:prstGeom>
          <a:solidFill>
            <a:srgbClr val="0070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Севастополь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11">
            <a:hlinkClick r:id="rId2" action="ppaction://hlinksldjump"/>
          </p:cNvPr>
          <p:cNvSpPr/>
          <p:nvPr/>
        </p:nvSpPr>
        <p:spPr bwMode="auto">
          <a:xfrm>
            <a:off x="9415928" y="3938626"/>
            <a:ext cx="3384000" cy="3271838"/>
          </a:xfrm>
          <a:prstGeom prst="rect">
            <a:avLst/>
          </a:prstGeom>
          <a:solidFill>
            <a:srgbClr val="B6413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72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Экскурсионные программы</a:t>
            </a:r>
            <a:r>
              <a:rPr lang="ru-RU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2920" indent="-457200" defTabSz="914099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Новороссийск</a:t>
            </a:r>
          </a:p>
          <a:p>
            <a:pPr marL="502920" indent="-457200" defTabSz="914099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19695" r="804" b="28662"/>
          <a:stretch/>
        </p:blipFill>
        <p:spPr>
          <a:xfrm>
            <a:off x="-1" y="3936380"/>
            <a:ext cx="9371325" cy="32784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7163" r="1" b="9162"/>
          <a:stretch/>
        </p:blipFill>
        <p:spPr>
          <a:xfrm>
            <a:off x="7970480" y="1371600"/>
            <a:ext cx="4827945" cy="2520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5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2" y="130498"/>
            <a:ext cx="9657278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ТУРИСТСКО-РЕКРЕАЦИОННЫЙ КЛАСТЕР</a:t>
            </a: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«АБРАУ – УТРИШ»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3900" r="22196" b="408"/>
          <a:stretch/>
        </p:blipFill>
        <p:spPr>
          <a:xfrm flipH="1">
            <a:off x="0" y="4384639"/>
            <a:ext cx="2940692" cy="2814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651" r="24158" b="-51"/>
          <a:stretch/>
        </p:blipFill>
        <p:spPr>
          <a:xfrm>
            <a:off x="2975875" y="1432823"/>
            <a:ext cx="2940692" cy="29201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526" r="17186" b="1266"/>
          <a:stretch/>
        </p:blipFill>
        <p:spPr>
          <a:xfrm>
            <a:off x="2975875" y="4384639"/>
            <a:ext cx="2940692" cy="28096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64" y="1431614"/>
            <a:ext cx="3830661" cy="2921397"/>
          </a:xfrm>
          <a:prstGeom prst="rect">
            <a:avLst/>
          </a:prstGeom>
        </p:spPr>
      </p:pic>
      <p:sp>
        <p:nvSpPr>
          <p:cNvPr id="21" name="Rectangle 11">
            <a:hlinkClick r:id="rId6" action="ppaction://hlinksldjump"/>
          </p:cNvPr>
          <p:cNvSpPr/>
          <p:nvPr/>
        </p:nvSpPr>
        <p:spPr bwMode="auto">
          <a:xfrm>
            <a:off x="0" y="1432823"/>
            <a:ext cx="2940692" cy="2920189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612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Строительство объектов инженерной инфраструктуры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11">
            <a:hlinkClick r:id="rId6" action="ppaction://hlinksldjump"/>
          </p:cNvPr>
          <p:cNvSpPr/>
          <p:nvPr/>
        </p:nvSpPr>
        <p:spPr bwMode="auto">
          <a:xfrm>
            <a:off x="5951750" y="1431615"/>
            <a:ext cx="2980831" cy="2921397"/>
          </a:xfrm>
          <a:prstGeom prst="rect">
            <a:avLst/>
          </a:prstGeom>
          <a:solidFill>
            <a:srgbClr val="FF9F1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612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Создание гидротехнических сооружений (пляжей)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1">
            <a:hlinkClick r:id="rId6" action="ppaction://hlinksldjump"/>
          </p:cNvPr>
          <p:cNvSpPr/>
          <p:nvPr/>
        </p:nvSpPr>
        <p:spPr bwMode="auto">
          <a:xfrm>
            <a:off x="9820973" y="4384639"/>
            <a:ext cx="2977452" cy="2819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72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Реализация инвестиционных проектов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b="8054"/>
          <a:stretch/>
        </p:blipFill>
        <p:spPr>
          <a:xfrm>
            <a:off x="5977690" y="4384639"/>
            <a:ext cx="3843283" cy="2809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2" y="130498"/>
            <a:ext cx="9657278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ТУРИСТСКО-РЕКРЕАЦИОННЫЙ КЛАСТЕР</a:t>
            </a: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«АБРАУ – УТРИШ»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/>
          <p:cNvSpPr txBox="1">
            <a:spLocks/>
          </p:cNvSpPr>
          <p:nvPr/>
        </p:nvSpPr>
        <p:spPr>
          <a:xfrm>
            <a:off x="1268668" y="1298279"/>
            <a:ext cx="11034903" cy="968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137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Информация по инвестиционному проекту «</a:t>
            </a:r>
            <a:r>
              <a:rPr lang="ru-RU" sz="2000" b="1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Берегоукрепление</a:t>
            </a:r>
            <a:r>
              <a:rPr lang="ru-RU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 с новым пляжем на территории с. Мысхако г. Новороссийск»</a:t>
            </a:r>
          </a:p>
          <a:p>
            <a:pPr algn="ctr">
              <a:spcBef>
                <a:spcPts val="0"/>
              </a:spcBef>
            </a:pPr>
            <a:endParaRPr lang="ru-RU" sz="2000" dirty="0"/>
          </a:p>
        </p:txBody>
      </p:sp>
      <p:pic>
        <p:nvPicPr>
          <p:cNvPr id="9" name="Picture 3" descr="C:\Users\Тараненко.MKTKK\Desktop\14-01-2015_17-47-13\Фотоматериал Берегоукрепление с. Мысхако ╣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45" y="2266663"/>
            <a:ext cx="4306528" cy="28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9486" y="1897331"/>
            <a:ext cx="25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начала строительства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7124" y="1897331"/>
            <a:ext cx="302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окончанию строительства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1"/>
          <p:cNvSpPr txBox="1">
            <a:spLocks/>
          </p:cNvSpPr>
          <p:nvPr/>
        </p:nvSpPr>
        <p:spPr>
          <a:xfrm>
            <a:off x="1015282" y="5206113"/>
            <a:ext cx="11288289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Обеспечивающая инфраструктура</a:t>
            </a:r>
          </a:p>
          <a:p>
            <a:pPr marL="274320" marR="0" lvl="0" indent="-27432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 галечный пляж шириной 35 м,  включающий две буны и одиночный надводный волнолом;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274320" marR="0" lvl="0" indent="-27432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длина пляжа - 370 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1800" dirty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Объем финансирования составил 66,1 млн. рублей, из них: за счет средств федерального бюджета 50,6 млн. рублей, за счет средств краевого бюджета 15,5 млн. </a:t>
            </a:r>
            <a:r>
              <a:rPr lang="ru-RU" sz="1800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рублей.</a:t>
            </a:r>
            <a:endParaRPr lang="ru-RU" sz="1800" dirty="0">
              <a:solidFill>
                <a:sysClr val="windowText" lastClr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Размещение более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2600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отдыхающих в соответствии с санитарно-гигиеническим нормами.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59" y="2258625"/>
            <a:ext cx="4427845" cy="28792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5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2" y="130498"/>
            <a:ext cx="9657278" cy="656572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algn="ctr" defTabSz="571299"/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ВКЛЮЧЕНИЮ ОБЪЕКТОВ ОБЕСПЕЧИВАЮЩЕЙ ИНФРАСТРУКТУРЫ В ФЕДЕРАЛЬНУЮ ПРОГРАММУ (2019-2023 ГОДЫ)»</a:t>
            </a:r>
            <a:endParaRPr lang="ru-RU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98478"/>
              </p:ext>
            </p:extLst>
          </p:nvPr>
        </p:nvGraphicFramePr>
        <p:xfrm>
          <a:off x="371821" y="1821059"/>
          <a:ext cx="11720477" cy="4861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364"/>
                <a:gridCol w="3697610"/>
                <a:gridCol w="1636285"/>
                <a:gridCol w="1207944"/>
                <a:gridCol w="1207944"/>
                <a:gridCol w="1500848"/>
                <a:gridCol w="1063696"/>
                <a:gridCol w="955786"/>
              </a:tblGrid>
              <a:tr h="42878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Годы финансирования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2019-2025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80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кластер "Абрау-Утриш", Краснодарский край - всего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4 667,5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1445,5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1057,3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647,4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885,3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632,0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28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28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1 730,5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150,0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442,6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665,2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472,7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88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субъектов Российской Федерации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586,5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87,3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139,8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210,1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149,3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88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2350,5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1 445,5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820,0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6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0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9470" y="261559"/>
            <a:ext cx="9488129" cy="570361"/>
          </a:xfrm>
        </p:spPr>
        <p:txBody>
          <a:bodyPr anchor="ctr">
            <a:noAutofit/>
          </a:bodyPr>
          <a:lstStyle/>
          <a:p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Схема размещения объектов туристской и обеспечивающей инфраструктуры 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города </a:t>
            </a: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Новороссийск предлагаемые к включению в федеральную целевую программу «Развитие внутреннего и въездного туризма в Российской Федерации (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2019-2023 </a:t>
            </a: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годы)»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1600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Семиугольник 6"/>
          <p:cNvSpPr/>
          <p:nvPr/>
        </p:nvSpPr>
        <p:spPr>
          <a:xfrm>
            <a:off x="2175616" y="5544613"/>
            <a:ext cx="329111" cy="2468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01" y="834304"/>
            <a:ext cx="9655278" cy="610943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14" name="Семиугольник 13"/>
          <p:cNvSpPr/>
          <p:nvPr/>
        </p:nvSpPr>
        <p:spPr>
          <a:xfrm>
            <a:off x="2340171" y="3027546"/>
            <a:ext cx="191982" cy="201124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Семиугольник 18"/>
          <p:cNvSpPr/>
          <p:nvPr/>
        </p:nvSpPr>
        <p:spPr>
          <a:xfrm>
            <a:off x="9955443" y="3840644"/>
            <a:ext cx="191982" cy="20112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rgbClr val="FF0000"/>
                </a:solidFill>
              </a:rPr>
              <a:t>1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0" name="Семиугольник 19"/>
          <p:cNvSpPr/>
          <p:nvPr/>
        </p:nvSpPr>
        <p:spPr>
          <a:xfrm>
            <a:off x="10069718" y="4191882"/>
            <a:ext cx="191982" cy="201124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rgbClr val="0070C0"/>
                </a:solidFill>
              </a:rPr>
              <a:t>3</a:t>
            </a:r>
            <a:endParaRPr lang="ru-RU" sz="1350" dirty="0">
              <a:solidFill>
                <a:srgbClr val="0070C0"/>
              </a:solidFill>
            </a:endParaRPr>
          </a:p>
        </p:txBody>
      </p:sp>
      <p:sp>
        <p:nvSpPr>
          <p:cNvPr id="21" name="Семиугольник 20"/>
          <p:cNvSpPr/>
          <p:nvPr/>
        </p:nvSpPr>
        <p:spPr>
          <a:xfrm>
            <a:off x="9826027" y="4152532"/>
            <a:ext cx="191982" cy="201124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rgbClr val="0070C0"/>
                </a:solidFill>
              </a:rPr>
              <a:t>4</a:t>
            </a:r>
            <a:endParaRPr lang="ru-RU" sz="1350" dirty="0">
              <a:solidFill>
                <a:srgbClr val="0070C0"/>
              </a:solidFill>
            </a:endParaRPr>
          </a:p>
        </p:txBody>
      </p:sp>
      <p:sp>
        <p:nvSpPr>
          <p:cNvPr id="22" name="Семиугольник 21"/>
          <p:cNvSpPr/>
          <p:nvPr/>
        </p:nvSpPr>
        <p:spPr>
          <a:xfrm>
            <a:off x="9796901" y="4372060"/>
            <a:ext cx="191982" cy="201124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>
                <a:solidFill>
                  <a:srgbClr val="0070C0"/>
                </a:solidFill>
              </a:rPr>
              <a:t>5</a:t>
            </a:r>
            <a:endParaRPr lang="ru-RU" sz="1350" dirty="0">
              <a:solidFill>
                <a:srgbClr val="0070C0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571214"/>
              </p:ext>
            </p:extLst>
          </p:nvPr>
        </p:nvGraphicFramePr>
        <p:xfrm>
          <a:off x="1622321" y="5228782"/>
          <a:ext cx="4994760" cy="1709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23"/>
                <a:gridCol w="2352156"/>
                <a:gridCol w="187601"/>
                <a:gridCol w="2299780"/>
              </a:tblGrid>
              <a:tr h="22007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УСЛОВНЫЕ ОБОЗНАЧЕНИЯ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74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туристской инфраструктуры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обеспечивающей инфраструктуры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Ресторан «Вилла Роз» с. </a:t>
                      </a:r>
                      <a:r>
                        <a:rPr lang="ru-RU" sz="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Абару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Дюрсо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13762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Берегоукрепление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набережной им. Адмирала Серебрякова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гостиницы 3 звезды с. </a:t>
                      </a:r>
                      <a:r>
                        <a:rPr lang="ru-RU" sz="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Абару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Дюрсо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13762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систем водоотведения и канализационных очистных сооружений </a:t>
                      </a: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Абрау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13762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Гостевой дом "</a:t>
                      </a: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Владос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13762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набережной озера </a:t>
                      </a:r>
                      <a:r>
                        <a:rPr lang="ru-RU" sz="8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Абрау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1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13762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Гостиница для спорткомплекса в южной части                     г. Новороссийска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Гостиница район Алексино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4" marR="5142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Семиугольник 25"/>
          <p:cNvSpPr/>
          <p:nvPr/>
        </p:nvSpPr>
        <p:spPr>
          <a:xfrm>
            <a:off x="1722414" y="5410323"/>
            <a:ext cx="117703" cy="13429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0070C0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10051434" y="3690530"/>
            <a:ext cx="228550" cy="338253"/>
          </a:xfrm>
          <a:custGeom>
            <a:avLst/>
            <a:gdLst>
              <a:gd name="connsiteX0" fmla="*/ 0 w 304800"/>
              <a:gd name="connsiteY0" fmla="*/ 0 h 451104"/>
              <a:gd name="connsiteX1" fmla="*/ 304800 w 304800"/>
              <a:gd name="connsiteY1" fmla="*/ 451104 h 45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451104">
                <a:moveTo>
                  <a:pt x="0" y="0"/>
                </a:moveTo>
                <a:lnTo>
                  <a:pt x="304800" y="451104"/>
                </a:ln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Полилиния 15"/>
          <p:cNvSpPr/>
          <p:nvPr/>
        </p:nvSpPr>
        <p:spPr>
          <a:xfrm>
            <a:off x="2065345" y="1074269"/>
            <a:ext cx="1166555" cy="3256832"/>
          </a:xfrm>
          <a:custGeom>
            <a:avLst/>
            <a:gdLst>
              <a:gd name="connsiteX0" fmla="*/ 266700 w 1555750"/>
              <a:gd name="connsiteY0" fmla="*/ 0 h 4343400"/>
              <a:gd name="connsiteX1" fmla="*/ 6350 w 1555750"/>
              <a:gd name="connsiteY1" fmla="*/ 177800 h 4343400"/>
              <a:gd name="connsiteX2" fmla="*/ 165100 w 1555750"/>
              <a:gd name="connsiteY2" fmla="*/ 577850 h 4343400"/>
              <a:gd name="connsiteX3" fmla="*/ 184150 w 1555750"/>
              <a:gd name="connsiteY3" fmla="*/ 908050 h 4343400"/>
              <a:gd name="connsiteX4" fmla="*/ 101600 w 1555750"/>
              <a:gd name="connsiteY4" fmla="*/ 1581150 h 4343400"/>
              <a:gd name="connsiteX5" fmla="*/ 139700 w 1555750"/>
              <a:gd name="connsiteY5" fmla="*/ 1841500 h 4343400"/>
              <a:gd name="connsiteX6" fmla="*/ 0 w 1555750"/>
              <a:gd name="connsiteY6" fmla="*/ 2286000 h 4343400"/>
              <a:gd name="connsiteX7" fmla="*/ 88900 w 1555750"/>
              <a:gd name="connsiteY7" fmla="*/ 2667000 h 4343400"/>
              <a:gd name="connsiteX8" fmla="*/ 222250 w 1555750"/>
              <a:gd name="connsiteY8" fmla="*/ 2774950 h 4343400"/>
              <a:gd name="connsiteX9" fmla="*/ 565150 w 1555750"/>
              <a:gd name="connsiteY9" fmla="*/ 3143250 h 4343400"/>
              <a:gd name="connsiteX10" fmla="*/ 298450 w 1555750"/>
              <a:gd name="connsiteY10" fmla="*/ 3530600 h 4343400"/>
              <a:gd name="connsiteX11" fmla="*/ 336550 w 1555750"/>
              <a:gd name="connsiteY11" fmla="*/ 3663950 h 4343400"/>
              <a:gd name="connsiteX12" fmla="*/ 806450 w 1555750"/>
              <a:gd name="connsiteY12" fmla="*/ 4025900 h 4343400"/>
              <a:gd name="connsiteX13" fmla="*/ 1555750 w 1555750"/>
              <a:gd name="connsiteY1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5750" h="4343400">
                <a:moveTo>
                  <a:pt x="266700" y="0"/>
                </a:moveTo>
                <a:lnTo>
                  <a:pt x="6350" y="177800"/>
                </a:lnTo>
                <a:lnTo>
                  <a:pt x="165100" y="577850"/>
                </a:lnTo>
                <a:lnTo>
                  <a:pt x="184150" y="908050"/>
                </a:lnTo>
                <a:lnTo>
                  <a:pt x="101600" y="1581150"/>
                </a:lnTo>
                <a:lnTo>
                  <a:pt x="139700" y="1841500"/>
                </a:lnTo>
                <a:lnTo>
                  <a:pt x="0" y="2286000"/>
                </a:lnTo>
                <a:lnTo>
                  <a:pt x="88900" y="2667000"/>
                </a:lnTo>
                <a:lnTo>
                  <a:pt x="222250" y="2774950"/>
                </a:lnTo>
                <a:lnTo>
                  <a:pt x="565150" y="3143250"/>
                </a:lnTo>
                <a:lnTo>
                  <a:pt x="298450" y="3530600"/>
                </a:lnTo>
                <a:lnTo>
                  <a:pt x="336550" y="3663950"/>
                </a:lnTo>
                <a:lnTo>
                  <a:pt x="806450" y="4025900"/>
                </a:lnTo>
                <a:lnTo>
                  <a:pt x="1555750" y="4343400"/>
                </a:lnTo>
              </a:path>
            </a:pathLst>
          </a:custGeom>
          <a:noFill/>
          <a:ln w="508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Семиугольник 9"/>
          <p:cNvSpPr/>
          <p:nvPr/>
        </p:nvSpPr>
        <p:spPr>
          <a:xfrm>
            <a:off x="2456640" y="3658532"/>
            <a:ext cx="191982" cy="20112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Семиугольник 12"/>
          <p:cNvSpPr/>
          <p:nvPr/>
        </p:nvSpPr>
        <p:spPr>
          <a:xfrm>
            <a:off x="2170188" y="2892386"/>
            <a:ext cx="191982" cy="201124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rgbClr val="0070C0"/>
                </a:solidFill>
              </a:rPr>
              <a:t>1</a:t>
            </a:r>
            <a:endParaRPr lang="ru-RU" sz="1350" dirty="0">
              <a:solidFill>
                <a:srgbClr val="FF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90807" y="5477468"/>
            <a:ext cx="199981" cy="225"/>
          </a:xfrm>
          <a:prstGeom prst="line">
            <a:avLst/>
          </a:prstGeom>
          <a:ln w="508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емиугольник 10"/>
          <p:cNvSpPr/>
          <p:nvPr/>
        </p:nvSpPr>
        <p:spPr>
          <a:xfrm>
            <a:off x="2001059" y="2792128"/>
            <a:ext cx="174557" cy="185488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24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03164" y="348214"/>
            <a:ext cx="9596926" cy="8168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СТРОИТЕЛЬСТВА ОБЪЕКТА «БЕРЕГОУКРЕПЛЕНИЕ НАБЕРЕЖНОЙ С НОВЫМ ПЛЯЖЕМ В ГОРОДЕ НОВОРОССИЙСК»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" y="1748401"/>
            <a:ext cx="5849972" cy="4387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8896" y="1751941"/>
            <a:ext cx="5846037" cy="4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7143494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СТРОИТЕЛЬСТВА НАБЕРЕЖНОЙ ОЗЕРА АБРАУ</a:t>
            </a:r>
            <a:endParaRPr lang="ru-RU" sz="2200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63" y="1266653"/>
            <a:ext cx="8982880" cy="50458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725" t="18634" r="25388" b="21867"/>
          <a:stretch>
            <a:fillRect/>
          </a:stretch>
        </p:blipFill>
        <p:spPr bwMode="auto">
          <a:xfrm>
            <a:off x="1937982" y="1201005"/>
            <a:ext cx="9171296" cy="578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6709081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        РЕСТОРАН «ВИЛЛА РОЗ» С. АБРАУ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4" y="1402080"/>
            <a:ext cx="7775786" cy="4373880"/>
          </a:xfrm>
          <a:prstGeom prst="rect">
            <a:avLst/>
          </a:prstGeom>
        </p:spPr>
      </p:pic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33" y="1402080"/>
            <a:ext cx="5092218" cy="437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9423990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СТРОИТЕЛЬСТВО ГОСТИНИЦЫ «АБРАУ ЛАЙТ» 4 ЗВЕЗДЫ С. АБРАУ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85" y="1890495"/>
            <a:ext cx="8517854" cy="4791293"/>
          </a:xfrm>
          <a:prstGeom prst="rect">
            <a:avLst/>
          </a:prstGeom>
        </p:spPr>
      </p:pic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1" y="1869894"/>
            <a:ext cx="6182194" cy="48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САНАТОРНО-КУРОРТНЫЙ И ТУРИСТСКИЙ</a:t>
            </a: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 ГОРОДА НОВОРОССИЙСК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1">
            <a:hlinkClick r:id="rId2" action="ppaction://hlinksldjump"/>
          </p:cNvPr>
          <p:cNvSpPr/>
          <p:nvPr/>
        </p:nvSpPr>
        <p:spPr bwMode="auto">
          <a:xfrm>
            <a:off x="0" y="1428504"/>
            <a:ext cx="3116179" cy="2862000"/>
          </a:xfrm>
          <a:prstGeom prst="rect">
            <a:avLst/>
          </a:prstGeom>
          <a:solidFill>
            <a:srgbClr val="E46C0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2021≈ 4,5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≈ 6,5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</a:t>
            </a: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илометров пляжей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2000" spc="-111" dirty="0" smtClean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28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11">
            <a:hlinkClick r:id="rId2" action="ppaction://hlinksldjump"/>
          </p:cNvPr>
          <p:cNvSpPr/>
          <p:nvPr/>
        </p:nvSpPr>
        <p:spPr bwMode="auto">
          <a:xfrm>
            <a:off x="0" y="4338729"/>
            <a:ext cx="3116179" cy="2862000"/>
          </a:xfrm>
          <a:prstGeom prst="rect">
            <a:avLst/>
          </a:prstGeom>
          <a:solidFill>
            <a:srgbClr val="0070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88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12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&gt;22</a:t>
            </a: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объектов </a:t>
            </a:r>
            <a:r>
              <a:rPr lang="ru-RU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турпоказа</a:t>
            </a:r>
            <a:endParaRPr lang="ru-RU" sz="24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11">
            <a:hlinkClick r:id="rId2" action="ppaction://hlinksldjump"/>
          </p:cNvPr>
          <p:cNvSpPr/>
          <p:nvPr/>
        </p:nvSpPr>
        <p:spPr bwMode="auto">
          <a:xfrm>
            <a:off x="3159880" y="1428504"/>
            <a:ext cx="3116179" cy="2862000"/>
          </a:xfrm>
          <a:prstGeom prst="rect">
            <a:avLst/>
          </a:prstGeom>
          <a:solidFill>
            <a:srgbClr val="B6413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2021≈ 29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4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≈ 37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маршрутов</a:t>
            </a:r>
            <a:endParaRPr lang="ru-RU" sz="20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11">
            <a:hlinkClick r:id="rId2" action="ppaction://hlinksldjump"/>
          </p:cNvPr>
          <p:cNvSpPr/>
          <p:nvPr/>
        </p:nvSpPr>
        <p:spPr bwMode="auto">
          <a:xfrm>
            <a:off x="3161278" y="4337313"/>
            <a:ext cx="3114781" cy="2862000"/>
          </a:xfrm>
          <a:prstGeom prst="rect">
            <a:avLst/>
          </a:prstGeom>
          <a:solidFill>
            <a:srgbClr val="77933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88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10 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800" dirty="0" smtClean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&gt;16</a:t>
            </a:r>
            <a:endParaRPr lang="ru-RU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бъектов </a:t>
            </a:r>
            <a:r>
              <a:rPr lang="ru-RU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агротуризма</a:t>
            </a:r>
            <a:endParaRPr lang="ru-RU" sz="24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D:\ЕД\Презентация САНКУР май 2017\Картинки\IMG_990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6321589" y="1419752"/>
            <a:ext cx="6476836" cy="57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1">
            <a:hlinkClick r:id="rId2" action="ppaction://hlinksldjump"/>
          </p:cNvPr>
          <p:cNvSpPr/>
          <p:nvPr/>
        </p:nvSpPr>
        <p:spPr bwMode="auto">
          <a:xfrm flipV="1">
            <a:off x="6309916" y="1405319"/>
            <a:ext cx="3116179" cy="2908800"/>
          </a:xfrm>
          <a:prstGeom prst="snip1Rect">
            <a:avLst>
              <a:gd name="adj" fmla="val 26064"/>
            </a:avLst>
          </a:prstGeom>
          <a:solidFill>
            <a:srgbClr val="009DC8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30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1618" y="1696899"/>
            <a:ext cx="31662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102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&gt;144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средства размещения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8045" r="156" b="8125"/>
          <a:stretch/>
        </p:blipFill>
        <p:spPr>
          <a:xfrm>
            <a:off x="0" y="0"/>
            <a:ext cx="12798425" cy="7199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23" y="2054831"/>
            <a:ext cx="10691238" cy="1315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9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168092" y="1989702"/>
            <a:ext cx="2781182" cy="2788801"/>
          </a:xfrm>
          <a:prstGeom prst="homePlate">
            <a:avLst>
              <a:gd name="adj" fmla="val 25438"/>
            </a:avLst>
          </a:prstGeom>
          <a:solidFill>
            <a:srgbClr val="1AB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108000" bIns="0" rtlCol="0" anchor="ctr"/>
          <a:lstStyle/>
          <a:p>
            <a:pPr marL="54183" algn="ctr" defTabSz="1083299" fontAlgn="base">
              <a:lnSpc>
                <a:spcPts val="66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5775512" y="1989702"/>
            <a:ext cx="2845711" cy="2788801"/>
          </a:xfrm>
          <a:prstGeom prst="homePlate">
            <a:avLst>
              <a:gd name="adj" fmla="val 0"/>
            </a:avLst>
          </a:prstGeom>
          <a:solidFill>
            <a:srgbClr val="B64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24000" rtlCol="0" anchor="ctr"/>
          <a:lstStyle/>
          <a:p>
            <a:pPr marL="54183" algn="ctr" defTabSz="1083299" fontAlgn="base">
              <a:spcBef>
                <a:spcPct val="0"/>
              </a:spcBef>
              <a:spcAft>
                <a:spcPct val="0"/>
              </a:spcAft>
            </a:pPr>
            <a:endParaRPr lang="en-US" sz="3318" dirty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00" y="1507848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2009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1730" y="1490401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40669" b="27805"/>
          <a:stretch/>
        </p:blipFill>
        <p:spPr>
          <a:xfrm>
            <a:off x="8686800" y="1989702"/>
            <a:ext cx="3969403" cy="2786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8" b="53548"/>
          <a:stretch/>
        </p:blipFill>
        <p:spPr>
          <a:xfrm>
            <a:off x="168092" y="4833739"/>
            <a:ext cx="12488111" cy="2365573"/>
          </a:xfrm>
          <a:prstGeom prst="rect">
            <a:avLst/>
          </a:prstGeom>
        </p:spPr>
      </p:pic>
      <p:sp>
        <p:nvSpPr>
          <p:cNvPr id="22" name="Пятиугольник 21"/>
          <p:cNvSpPr/>
          <p:nvPr/>
        </p:nvSpPr>
        <p:spPr>
          <a:xfrm>
            <a:off x="2959770" y="1989702"/>
            <a:ext cx="2806184" cy="2788801"/>
          </a:xfrm>
          <a:prstGeom prst="homePlate">
            <a:avLst>
              <a:gd name="adj" fmla="val 24105"/>
            </a:avLst>
          </a:prstGeom>
          <a:solidFill>
            <a:srgbClr val="00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marL="54183" algn="ctr" defTabSz="1083299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1273" y="1490401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241" y="2484777"/>
            <a:ext cx="1400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0,53</a:t>
            </a:r>
            <a:endParaRPr lang="ru-RU" sz="48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6616" y="2368948"/>
            <a:ext cx="175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1,27</a:t>
            </a:r>
            <a:endParaRPr lang="ru-RU" sz="60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9731" y="2045633"/>
            <a:ext cx="194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1,41</a:t>
            </a:r>
            <a:endParaRPr lang="ru-RU" sz="72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289577" y="3272375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6683" y="3265433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59319" y="3265433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ТУРИСТСКИЙ ПОТОК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 НОВОРОССИЙСК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9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hlinkClick r:id="rId2" action="ppaction://hlinksldjump"/>
          </p:cNvPr>
          <p:cNvSpPr/>
          <p:nvPr/>
        </p:nvSpPr>
        <p:spPr bwMode="auto">
          <a:xfrm>
            <a:off x="0" y="1428504"/>
            <a:ext cx="3116179" cy="2862000"/>
          </a:xfrm>
          <a:prstGeom prst="rect">
            <a:avLst/>
          </a:prstGeom>
          <a:solidFill>
            <a:srgbClr val="77933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51938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6159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4,5 </a:t>
            </a:r>
            <a:r>
              <a:rPr lang="ru-RU" sz="3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ru-RU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бщая протяженность пляжей</a:t>
            </a:r>
            <a:endParaRPr lang="ru-RU" sz="3000" spc="-111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hlinkClick r:id="rId2" action="ppaction://hlinksldjump"/>
          </p:cNvPr>
          <p:cNvSpPr/>
          <p:nvPr/>
        </p:nvSpPr>
        <p:spPr bwMode="auto">
          <a:xfrm>
            <a:off x="0" y="4327970"/>
            <a:ext cx="3116179" cy="2872475"/>
          </a:xfrm>
          <a:prstGeom prst="rect">
            <a:avLst/>
          </a:prstGeom>
          <a:solidFill>
            <a:srgbClr val="E46C0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6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2021 - 6 тыс. </a:t>
            </a: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– 9 тыс. человек  </a:t>
            </a:r>
            <a:endParaRPr lang="ru-RU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бщая вместимость пляжей</a:t>
            </a:r>
            <a:endParaRPr lang="ru-RU" sz="2000" spc="-111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t="13647"/>
          <a:stretch>
            <a:fillRect/>
          </a:stretch>
        </p:blipFill>
        <p:spPr>
          <a:xfrm>
            <a:off x="3183725" y="1452785"/>
            <a:ext cx="8891482" cy="5746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ПЛЯЖНЫЙ ОТДЫХ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1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ТРАДИЦИОННЫЕ НАПРАВЛЕНИЯ ТУРИЗМА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/>
          <a:stretch/>
        </p:blipFill>
        <p:spPr>
          <a:xfrm>
            <a:off x="0" y="1330949"/>
            <a:ext cx="4409681" cy="26724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 b="-1"/>
          <a:stretch/>
        </p:blipFill>
        <p:spPr>
          <a:xfrm>
            <a:off x="7033381" y="3635375"/>
            <a:ext cx="5775677" cy="35639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 t="15225"/>
          <a:stretch>
            <a:fillRect/>
          </a:stretch>
        </p:blipFill>
        <p:spPr>
          <a:xfrm>
            <a:off x="0" y="4007978"/>
            <a:ext cx="5648770" cy="31913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4852" y="3969841"/>
            <a:ext cx="2474351" cy="16382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7246"/>
          <a:stretch/>
        </p:blipFill>
        <p:spPr>
          <a:xfrm>
            <a:off x="5629517" y="5367018"/>
            <a:ext cx="3004120" cy="18274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r="10762" b="2753"/>
          <a:stretch/>
        </p:blipFill>
        <p:spPr>
          <a:xfrm>
            <a:off x="3962960" y="1332236"/>
            <a:ext cx="4283155" cy="28995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"/>
          <a:stretch/>
        </p:blipFill>
        <p:spPr>
          <a:xfrm flipH="1">
            <a:off x="7666058" y="1342869"/>
            <a:ext cx="5142999" cy="31866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8440" b="19850"/>
          <a:stretch/>
        </p:blipFill>
        <p:spPr>
          <a:xfrm>
            <a:off x="0" y="1438583"/>
            <a:ext cx="3828452" cy="244176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54" y="4405946"/>
            <a:ext cx="4321733" cy="28141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/>
          <a:stretch/>
        </p:blipFill>
        <p:spPr>
          <a:xfrm>
            <a:off x="-1" y="3880345"/>
            <a:ext cx="4692619" cy="33188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b="7275"/>
          <a:stretch/>
        </p:blipFill>
        <p:spPr>
          <a:xfrm>
            <a:off x="4376110" y="4064009"/>
            <a:ext cx="4099223" cy="3156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"/>
          <a:stretch/>
        </p:blipFill>
        <p:spPr>
          <a:xfrm>
            <a:off x="3375626" y="1438583"/>
            <a:ext cx="4876089" cy="2967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58" r="5145"/>
          <a:stretch/>
        </p:blipFill>
        <p:spPr>
          <a:xfrm>
            <a:off x="7204077" y="1438581"/>
            <a:ext cx="5609310" cy="3503412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АКТИВНЫЙ ТУРИЗМ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7246"/>
          <a:stretch/>
        </p:blipFill>
        <p:spPr>
          <a:xfrm>
            <a:off x="0" y="1477407"/>
            <a:ext cx="9406074" cy="57218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62103" y="130498"/>
            <a:ext cx="8666985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САНАТОРНО-ОЗДОРОВИТЕЛЬНЫЙ ТУРИЗМ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562103" y="1295604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ятиугольник 6"/>
          <p:cNvSpPr/>
          <p:nvPr/>
        </p:nvSpPr>
        <p:spPr>
          <a:xfrm>
            <a:off x="6809591" y="1461729"/>
            <a:ext cx="5988834" cy="2880000"/>
          </a:xfrm>
          <a:prstGeom prst="homePlate">
            <a:avLst>
              <a:gd name="adj" fmla="val 0"/>
            </a:avLst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6159"/>
              </a:lnSpc>
            </a:pP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 – </a:t>
            </a:r>
            <a:r>
              <a:rPr lang="en-US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  <a:p>
            <a:pPr algn="ctr">
              <a:lnSpc>
                <a:spcPts val="6159"/>
              </a:lnSpc>
            </a:pP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– 144</a:t>
            </a:r>
            <a:endParaRPr lang="ru-RU" sz="6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ts val="6159"/>
              </a:lnSpc>
            </a:pPr>
            <a:r>
              <a:rPr lang="en-US" sz="3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гостиниц, пансионатов </a:t>
            </a:r>
          </a:p>
          <a:p>
            <a:pPr algn="ctr">
              <a:lnSpc>
                <a:spcPts val="6159"/>
              </a:lnSpc>
            </a:pP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-комплексов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09591" y="4332390"/>
            <a:ext cx="5988834" cy="287256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3488" rtlCol="0" anchor="ctr"/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dirty="0" smtClean="0">
                <a:solidFill>
                  <a:srgbClr val="0000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</a:t>
            </a: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3</a:t>
            </a: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00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2029</a:t>
            </a: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7</a:t>
            </a:r>
          </a:p>
          <a:p>
            <a:pPr>
              <a:lnSpc>
                <a:spcPts val="3400"/>
              </a:lnSpc>
            </a:pPr>
            <a:endParaRPr lang="ru-RU" sz="3600" dirty="0" smtClean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оздоровительных</a:t>
            </a: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и лечебных программ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3400"/>
              </a:lnSpc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9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5"/>
          <a:stretch/>
        </p:blipFill>
        <p:spPr>
          <a:xfrm flipH="1">
            <a:off x="-1" y="1449625"/>
            <a:ext cx="12798426" cy="5754063"/>
          </a:xfrm>
          <a:prstGeom prst="rect">
            <a:avLst/>
          </a:prstGeom>
        </p:spPr>
      </p:pic>
      <p:sp>
        <p:nvSpPr>
          <p:cNvPr id="23" name="Пятиугольник 22"/>
          <p:cNvSpPr/>
          <p:nvPr/>
        </p:nvSpPr>
        <p:spPr>
          <a:xfrm>
            <a:off x="267629" y="1698210"/>
            <a:ext cx="3026536" cy="2813560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8" tIns="0" rIns="100775" bIns="1188000" rtlCol="0" anchor="ctr"/>
          <a:lstStyle/>
          <a:p>
            <a:pPr marL="50792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endParaRPr lang="ru-RU" sz="4899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Свыше </a:t>
            </a:r>
          </a:p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7558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  <a:r>
              <a:rPr lang="ru-RU" sz="6719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6719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algn="ctr" defTabSz="1015510" fontAlgn="base">
              <a:lnSpc>
                <a:spcPts val="363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kern="0" spc="-11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</a:t>
            </a:r>
            <a:r>
              <a:rPr lang="ru-RU" sz="30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бъектов </a:t>
            </a:r>
            <a:r>
              <a:rPr lang="ru-RU" sz="3000" kern="0" spc="-111" dirty="0" err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агротуризма</a:t>
            </a:r>
            <a:endParaRPr lang="en-US" sz="3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АГРАРНЫЙ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ГАСТРОНОМИЧЕСКИЙ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15" descr="C:\Users\хозяин\Downloads\21034941_1465332673543195_1229484183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22496" r="635" b="9171"/>
          <a:stretch/>
        </p:blipFill>
        <p:spPr bwMode="auto">
          <a:xfrm>
            <a:off x="3741" y="1394524"/>
            <a:ext cx="12794684" cy="58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2" y="5731727"/>
            <a:ext cx="1331781" cy="1210710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>
          <a:xfrm>
            <a:off x="0" y="1859752"/>
            <a:ext cx="5787483" cy="1406599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50388" bIns="432000" rtlCol="0" anchor="ctr"/>
          <a:lstStyle/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endParaRPr lang="ru-RU" sz="24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Первый региональный каталог в рамках федерального проекта Ростуризма </a:t>
            </a:r>
            <a:r>
              <a:rPr lang="ru-RU" sz="2400" b="1" kern="0" spc="-111" dirty="0" smtClean="0">
                <a:solidFill>
                  <a:srgbClr val="FF9F1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«Гастрономическая карта России»</a:t>
            </a:r>
            <a:endParaRPr lang="en-US" sz="2400" b="1" dirty="0">
              <a:solidFill>
                <a:srgbClr val="FF9F1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7010942" y="5731727"/>
            <a:ext cx="5787483" cy="1215734"/>
          </a:xfrm>
          <a:prstGeom prst="homePlate">
            <a:avLst>
              <a:gd name="adj" fmla="val 0"/>
            </a:avLst>
          </a:prstGeom>
          <a:solidFill>
            <a:schemeClr val="accent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50388" bIns="504000" rtlCol="0" anchor="ctr"/>
          <a:lstStyle/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endParaRPr lang="ru-RU" sz="24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Вошли </a:t>
            </a:r>
            <a:r>
              <a:rPr lang="ru-RU" sz="48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объекта гастрономического туризма</a:t>
            </a:r>
            <a:endParaRPr lang="en-US" sz="2400" b="1" dirty="0">
              <a:solidFill>
                <a:srgbClr val="FF9F1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0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7805</TotalTime>
  <Words>532</Words>
  <Application>Microsoft Office PowerPoint</Application>
  <PresentationFormat>Произвольный</PresentationFormat>
  <Paragraphs>187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Candara</vt:lpstr>
      <vt:lpstr>Segoe UI</vt:lpstr>
      <vt:lpstr>Segoe UI Semibold</vt:lpstr>
      <vt:lpstr>Symbol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размещения объектов туристской и обеспечивающей инфраструктуры города Новороссийск предлагаемые к включению в федеральную целевую программу «Развитие внутреннего и въездного туризма в Российской Федерации (2019-2023 годы)»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</dc:creator>
  <cp:lastModifiedBy>USER</cp:lastModifiedBy>
  <cp:revision>895</cp:revision>
  <cp:lastPrinted>2018-03-19T13:33:08Z</cp:lastPrinted>
  <dcterms:created xsi:type="dcterms:W3CDTF">2012-08-31T15:55:34Z</dcterms:created>
  <dcterms:modified xsi:type="dcterms:W3CDTF">2020-12-11T07:54:43Z</dcterms:modified>
</cp:coreProperties>
</file>