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766252D-5B35-477F-A114-A2332AB9C90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15.06.2023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C2B159D-1EAF-4B6F-9B20-62E329EF692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BEC5AA7-70AF-46B1-B2A6-DA77217EA3D3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15.06.2023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4BD59E1-7DB4-4E26-B24B-21F08E14A0F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"/>
          <p:cNvPicPr/>
          <p:nvPr/>
        </p:nvPicPr>
        <p:blipFill>
          <a:blip r:embed="rId3" cstate="print"/>
          <a:stretch/>
        </p:blipFill>
        <p:spPr>
          <a:xfrm>
            <a:off x="360000" y="181080"/>
            <a:ext cx="1061280" cy="173520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6"/>
          <p:cNvPicPr/>
          <p:nvPr/>
        </p:nvPicPr>
        <p:blipFill>
          <a:blip r:embed="rId4" cstate="print"/>
          <a:stretch/>
        </p:blipFill>
        <p:spPr>
          <a:xfrm flipH="1">
            <a:off x="167400" y="3367440"/>
            <a:ext cx="2415240" cy="33408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2855640" y="1124744"/>
            <a:ext cx="8098560" cy="4097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800" b="0" strike="noStrike" spc="-1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экономики</a:t>
            </a:r>
            <a:r>
              <a:rPr lang="ru-RU" sz="4800" b="0" strike="noStrike" spc="-1" dirty="0">
                <a:solidFill>
                  <a:srgbClr val="000000"/>
                </a:solidFill>
                <a:latin typeface="Times New Roman"/>
              </a:rPr>
              <a:t>»</a:t>
            </a:r>
            <a:br>
              <a:rPr dirty="0"/>
            </a:br>
            <a:br>
              <a:rPr dirty="0"/>
            </a:br>
            <a:r>
              <a:rPr lang="ru-RU" sz="2500" b="0" strike="noStrike" spc="-1" dirty="0">
                <a:solidFill>
                  <a:srgbClr val="000000"/>
                </a:solidFill>
                <a:latin typeface="Times New Roman"/>
              </a:rPr>
              <a:t>«Опреснение воды»</a:t>
            </a:r>
            <a:endParaRPr lang="ru-RU" sz="25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4"/>
          <p:cNvPicPr/>
          <p:nvPr/>
        </p:nvPicPr>
        <p:blipFill>
          <a:blip r:embed="rId3" cstate="print"/>
          <a:stretch/>
        </p:blipFill>
        <p:spPr>
          <a:xfrm>
            <a:off x="360000" y="181080"/>
            <a:ext cx="1061280" cy="1735200"/>
          </a:xfrm>
          <a:prstGeom prst="rect">
            <a:avLst/>
          </a:prstGeom>
          <a:ln>
            <a:noFill/>
          </a:ln>
        </p:spPr>
      </p:pic>
      <p:sp>
        <p:nvSpPr>
          <p:cNvPr id="87" name="TextShape 1"/>
          <p:cNvSpPr txBox="1"/>
          <p:nvPr/>
        </p:nvSpPr>
        <p:spPr>
          <a:xfrm>
            <a:off x="479376" y="1844824"/>
            <a:ext cx="3528392" cy="43924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Потребность Новороссийска в воде составляет около 1 300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куб.м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4ED18D-D56A-059E-9E3E-D3F95B9EF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210" y="1894013"/>
            <a:ext cx="7388413" cy="43432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4"/>
          <p:cNvPicPr/>
          <p:nvPr/>
        </p:nvPicPr>
        <p:blipFill>
          <a:blip r:embed="rId2" cstate="print"/>
          <a:stretch/>
        </p:blipFill>
        <p:spPr>
          <a:xfrm>
            <a:off x="360000" y="181080"/>
            <a:ext cx="1061280" cy="1735200"/>
          </a:xfrm>
          <a:prstGeom prst="rect">
            <a:avLst/>
          </a:prstGeom>
          <a:ln>
            <a:noFill/>
          </a:ln>
        </p:spPr>
      </p:pic>
      <p:sp>
        <p:nvSpPr>
          <p:cNvPr id="87" name="TextShape 1"/>
          <p:cNvSpPr txBox="1"/>
          <p:nvPr/>
        </p:nvSpPr>
        <p:spPr>
          <a:xfrm>
            <a:off x="479376" y="2132856"/>
            <a:ext cx="3960440" cy="3797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Куда сливать отходы фильтрации?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В тех же Арабских Эмиратах сброс стоков производится в море, так как они совершенно не токсичны – после фильтрации мы получаем некий «рассол».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21EC5E6C-2C62-9869-E7FB-2CCF3C139F32}"/>
              </a:ext>
            </a:extLst>
          </p:cNvPr>
          <p:cNvSpPr txBox="1"/>
          <p:nvPr/>
        </p:nvSpPr>
        <p:spPr>
          <a:xfrm>
            <a:off x="4583832" y="420079"/>
            <a:ext cx="4032448" cy="286997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Вода после фильтрации готова к использованию?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Опресненная морская вода нуждается в минерализации, что требует дополнительных вложений и установок. Подавать ее в «чистом» виде для употребления не получится.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E3788E59-90ED-6362-FDF1-97E2DAD30CF3}"/>
              </a:ext>
            </a:extLst>
          </p:cNvPr>
          <p:cNvSpPr txBox="1"/>
          <p:nvPr/>
        </p:nvSpPr>
        <p:spPr>
          <a:xfrm>
            <a:off x="7392144" y="3212976"/>
            <a:ext cx="4536504" cy="307139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Сколько уйдет времени на реализацию задуманного?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С учетом текущей ситуации, установка может быть запущена через 3-5 лет. 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Это далеко не быстрый процесс.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9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4"/>
          <p:cNvPicPr/>
          <p:nvPr/>
        </p:nvPicPr>
        <p:blipFill>
          <a:blip r:embed="rId3" cstate="print"/>
          <a:stretch/>
        </p:blipFill>
        <p:spPr>
          <a:xfrm>
            <a:off x="360000" y="181080"/>
            <a:ext cx="1061280" cy="1735200"/>
          </a:xfrm>
          <a:prstGeom prst="rect">
            <a:avLst/>
          </a:prstGeom>
          <a:ln>
            <a:noFill/>
          </a:ln>
        </p:spPr>
      </p:pic>
      <p:sp>
        <p:nvSpPr>
          <p:cNvPr id="87" name="TextShape 1"/>
          <p:cNvSpPr txBox="1"/>
          <p:nvPr/>
        </p:nvSpPr>
        <p:spPr>
          <a:xfrm>
            <a:off x="458483" y="1844824"/>
            <a:ext cx="3528392" cy="43924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dirty="0">
                <a:solidFill>
                  <a:srgbClr val="2D2D2D"/>
                </a:solidFill>
                <a:effectLst/>
                <a:latin typeface="Roboto" panose="02000000000000000000" pitchFamily="2" charset="0"/>
              </a:rPr>
              <a:t>Крупный проект опреснения воды мощностью 10 тыс. тонн выпуска пресной воды из морской в день был запущен в городе </a:t>
            </a:r>
            <a:r>
              <a:rPr lang="ru-RU" sz="2400" b="0" i="0" dirty="0" err="1">
                <a:solidFill>
                  <a:srgbClr val="2D2D2D"/>
                </a:solidFill>
                <a:effectLst/>
                <a:latin typeface="Roboto" panose="02000000000000000000" pitchFamily="2" charset="0"/>
              </a:rPr>
              <a:t>Таншань</a:t>
            </a:r>
            <a:r>
              <a:rPr lang="ru-RU" sz="2400" b="0" i="0" dirty="0">
                <a:solidFill>
                  <a:srgbClr val="2D2D2D"/>
                </a:solidFill>
                <a:effectLst/>
                <a:latin typeface="Roboto" panose="02000000000000000000" pitchFamily="2" charset="0"/>
              </a:rPr>
              <a:t> провинции Хэбэй на </a:t>
            </a:r>
            <a:r>
              <a:rPr lang="ru-RU" sz="2400" b="0" i="0">
                <a:solidFill>
                  <a:srgbClr val="2D2D2D"/>
                </a:solidFill>
                <a:effectLst/>
                <a:latin typeface="Roboto" panose="02000000000000000000" pitchFamily="2" charset="0"/>
              </a:rPr>
              <a:t>севере Китая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>
                <a:solidFill>
                  <a:srgbClr val="2D2D2D"/>
                </a:solidFill>
                <a:effectLst/>
                <a:latin typeface="Roboto" panose="02000000000000000000" pitchFamily="2" charset="0"/>
              </a:rPr>
              <a:t>16 </a:t>
            </a:r>
            <a:r>
              <a:rPr lang="ru-RU" sz="2400" b="0" i="0" dirty="0">
                <a:solidFill>
                  <a:srgbClr val="2D2D2D"/>
                </a:solidFill>
                <a:effectLst/>
                <a:latin typeface="Roboto" panose="02000000000000000000" pitchFamily="2" charset="0"/>
              </a:rPr>
              <a:t>декабря 2020 года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CD2E07-FBA1-81F1-F25E-70D1C1933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272" y="2132856"/>
            <a:ext cx="713313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30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151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Symbol</vt:lpstr>
      <vt:lpstr>tahoma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Литвинов Ю.С.</dc:creator>
  <dc:description/>
  <cp:lastModifiedBy>Ирина</cp:lastModifiedBy>
  <cp:revision>35</cp:revision>
  <dcterms:created xsi:type="dcterms:W3CDTF">2019-06-21T10:20:12Z</dcterms:created>
  <dcterms:modified xsi:type="dcterms:W3CDTF">2023-06-15T15:00:45Z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