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60" r:id="rId3"/>
    <p:sldId id="265" r:id="rId4"/>
    <p:sldId id="266" r:id="rId5"/>
    <p:sldId id="267" r:id="rId6"/>
    <p:sldId id="278" r:id="rId7"/>
    <p:sldId id="279" r:id="rId8"/>
    <p:sldId id="280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54E9"/>
    <a:srgbClr val="CFDAF9"/>
    <a:srgbClr val="8B55E9"/>
    <a:srgbClr val="7E5DE9"/>
    <a:srgbClr val="6567E7"/>
    <a:srgbClr val="4D74E7"/>
    <a:srgbClr val="FF9722"/>
    <a:srgbClr val="76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09" autoAdjust="0"/>
  </p:normalViewPr>
  <p:slideViewPr>
    <p:cSldViewPr snapToGrid="0">
      <p:cViewPr varScale="1">
        <p:scale>
          <a:sx n="81" d="100"/>
          <a:sy n="81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AF25-F4AD-40F7-A6A2-0CDED03F509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4B8BB-20EB-4A12-AA62-2A443B2E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7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 решаемые проектов: </a:t>
            </a:r>
            <a:br>
              <a:rPr lang="ru-RU" dirty="0" smtClean="0"/>
            </a:br>
            <a:r>
              <a:rPr lang="ru-RU" dirty="0" smtClean="0"/>
              <a:t>1)</a:t>
            </a:r>
            <a:r>
              <a:rPr lang="ru-RU" baseline="0" dirty="0" smtClean="0"/>
              <a:t> Проблемы связанные со стоимостью </a:t>
            </a:r>
            <a:r>
              <a:rPr lang="ru-RU" baseline="0" dirty="0" err="1" smtClean="0"/>
              <a:t>эл.энергию</a:t>
            </a:r>
            <a:r>
              <a:rPr lang="en-US" baseline="0" dirty="0" smtClean="0"/>
              <a:t>;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2)Проблема связанная с нагрузкой на сеть и постоянные аварийные ситуации</a:t>
            </a:r>
            <a:r>
              <a:rPr lang="en-US" baseline="0" dirty="0" smtClean="0"/>
              <a:t> </a:t>
            </a:r>
            <a:r>
              <a:rPr lang="ru-RU" baseline="0" dirty="0" smtClean="0"/>
              <a:t>влияющие на работу </a:t>
            </a:r>
            <a:r>
              <a:rPr lang="ru-RU" baseline="0" dirty="0" err="1" smtClean="0"/>
              <a:t>производст</a:t>
            </a:r>
            <a:r>
              <a:rPr lang="en-US" baseline="0" dirty="0" smtClean="0"/>
              <a:t>/</a:t>
            </a:r>
            <a:r>
              <a:rPr lang="ru-RU" baseline="0" dirty="0" smtClean="0"/>
              <a:t>бизнеса и т.д.</a:t>
            </a:r>
            <a:r>
              <a:rPr lang="en-US" baseline="0" dirty="0" smtClean="0"/>
              <a:t>;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Мы рассматриваем коммерческую площадь </a:t>
            </a:r>
            <a:r>
              <a:rPr lang="ru-RU" sz="1200" dirty="0" err="1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первоочередно</a:t>
            </a:r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, то есть это гипермаркеты, застройщики, компании с большими площадями крыш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Мы решаем проблему юридических </a:t>
            </a:r>
            <a:r>
              <a:rPr lang="ru-RU" sz="1200" dirty="0" err="1" smtClean="0">
                <a:solidFill>
                  <a:schemeClr val="bg1"/>
                </a:solidFill>
                <a:latin typeface="Montserrat Black" panose="00000A00000000000000" pitchFamily="2" charset="-52"/>
              </a:rPr>
              <a:t>энергозатрат</a:t>
            </a:r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на эту самую энергию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Магнит примерно потребляет 200к </a:t>
            </a:r>
            <a:r>
              <a:rPr lang="ru-RU" sz="1200" dirty="0" err="1" smtClean="0">
                <a:solidFill>
                  <a:schemeClr val="bg1"/>
                </a:solidFill>
                <a:latin typeface="Montserrat Black" panose="00000A00000000000000" pitchFamily="2" charset="-52"/>
              </a:rPr>
              <a:t>киловат</a:t>
            </a:r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в год и примерно платит 800к в год (устаревшая инфа)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Затраты очень высокие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Оплата будет за несколько млн в год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0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Установка на крышах с большими площадями солнечных панелей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0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/>
            <a:r>
              <a:rPr lang="ru-RU" dirty="0" smtClean="0"/>
              <a:t>Продукция</a:t>
            </a:r>
            <a:r>
              <a:rPr lang="ru-RU" baseline="0" dirty="0" smtClean="0"/>
              <a:t> компании </a:t>
            </a:r>
            <a:r>
              <a:rPr lang="ru-RU" baseline="0" dirty="0" err="1" smtClean="0"/>
              <a:t>Хэвэл</a:t>
            </a:r>
            <a:r>
              <a:rPr lang="en-US" baseline="0" dirty="0" smtClean="0"/>
              <a:t>;</a:t>
            </a:r>
            <a:br>
              <a:rPr lang="en-US" baseline="0" dirty="0" smtClean="0"/>
            </a:br>
            <a:r>
              <a:rPr lang="ru-RU" baseline="0" dirty="0" smtClean="0"/>
              <a:t>Описание продукта </a:t>
            </a:r>
            <a:r>
              <a:rPr lang="ru-RU" baseline="0" dirty="0" err="1" smtClean="0"/>
              <a:t>агенского</a:t>
            </a:r>
            <a:r>
              <a:rPr lang="en-US" baseline="0" dirty="0" smtClean="0"/>
              <a:t>:!!!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Наш продукт заключается в систематизации путём установки определённых категорий солнечных панелей</a:t>
            </a:r>
          </a:p>
          <a:p>
            <a:pPr indent="450000"/>
            <a:r>
              <a:rPr lang="ru-RU" sz="1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В зависимости от компетенций заказчика, его бюджета, мы сможем подобрать этот продукт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9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ПРОСМОТРЕТЬ</a:t>
            </a:r>
            <a:r>
              <a:rPr lang="ru-RU" baseline="0" dirty="0" smtClean="0"/>
              <a:t> ВИДЕО ДЕНИС КОЛЫШКИН 48:00!!!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1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Проверить</a:t>
            </a:r>
            <a:r>
              <a:rPr lang="ru-RU" baseline="0" dirty="0" smtClean="0"/>
              <a:t> ещё компании под </a:t>
            </a:r>
            <a:r>
              <a:rPr lang="en-US" baseline="0" dirty="0" smtClean="0"/>
              <a:t>b2b;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2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Мы</a:t>
            </a:r>
            <a:r>
              <a:rPr lang="ru-RU" baseline="0" dirty="0" smtClean="0"/>
              <a:t> привлекательнее – конкурентов</a:t>
            </a:r>
            <a:r>
              <a:rPr lang="en-US" baseline="0" dirty="0" smtClean="0"/>
              <a:t>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B8BB-20EB-4A12-AA62-2A443B2E43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7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1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1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9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4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1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00AE-6041-41AD-A566-E4084F96F86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E762-4284-4226-8381-A632D37EE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40" y="-11091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Новороссийск</a:t>
            </a:r>
            <a:endParaRPr lang="ru-RU" sz="8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152" y="83281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Умный город</a:t>
            </a:r>
            <a:endParaRPr lang="ru-RU" sz="6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496" y="6050908"/>
            <a:ext cx="595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</a:t>
            </a:r>
            <a:r>
              <a:rPr lang="ru-RU" dirty="0" smtClean="0">
                <a:solidFill>
                  <a:schemeClr val="bg1"/>
                </a:solidFill>
              </a:rPr>
              <a:t>МОЛОДЁЖНОГО СОВЕТА </a:t>
            </a:r>
            <a:r>
              <a:rPr lang="ru-RU" dirty="0">
                <a:solidFill>
                  <a:schemeClr val="bg1"/>
                </a:solidFill>
              </a:rPr>
              <a:t>ОБЩЕСТВЕННОЙ </a:t>
            </a:r>
            <a:r>
              <a:rPr lang="ru-RU" dirty="0" smtClean="0">
                <a:solidFill>
                  <a:schemeClr val="bg1"/>
                </a:solidFill>
              </a:rPr>
              <a:t>ПАЛАТЫ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4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6618188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661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Планы на будущее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29" y="1210284"/>
            <a:ext cx="56263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latin typeface="Montserrat Black" panose="00000A00000000000000" pitchFamily="2" charset="-52"/>
              </a:rPr>
              <a:t>В течении </a:t>
            </a:r>
            <a:r>
              <a:rPr lang="ru-RU" sz="3200" dirty="0" smtClean="0">
                <a:latin typeface="Montserrat Black" panose="00000A00000000000000" pitchFamily="2" charset="-52"/>
              </a:rPr>
              <a:t>2024 </a:t>
            </a:r>
            <a:r>
              <a:rPr lang="ru-RU" sz="3200" dirty="0" smtClean="0">
                <a:latin typeface="Montserrat Black" panose="00000A00000000000000" pitchFamily="2" charset="-52"/>
              </a:rPr>
              <a:t>года выход </a:t>
            </a:r>
            <a:r>
              <a:rPr lang="ru-RU" sz="3200" dirty="0">
                <a:latin typeface="Montserrat Black" panose="00000A00000000000000" pitchFamily="2" charset="-52"/>
              </a:rPr>
              <a:t>на </a:t>
            </a:r>
            <a:endParaRPr lang="ru-RU" sz="3200" dirty="0" smtClean="0">
              <a:latin typeface="Montserrat Black" panose="00000A00000000000000" pitchFamily="2" charset="-52"/>
            </a:endParaRPr>
          </a:p>
          <a:p>
            <a:pPr indent="450000"/>
            <a:r>
              <a:rPr lang="ru-RU" sz="3200" dirty="0" smtClean="0">
                <a:latin typeface="Montserrat Black" panose="00000A00000000000000" pitchFamily="2" charset="-52"/>
              </a:rPr>
              <a:t>крупные </a:t>
            </a:r>
          </a:p>
          <a:p>
            <a:pPr indent="450000"/>
            <a:r>
              <a:rPr lang="ru-RU" sz="3200" dirty="0" smtClean="0">
                <a:latin typeface="Montserrat Black" panose="00000A00000000000000" pitchFamily="2" charset="-52"/>
              </a:rPr>
              <a:t>торговые </a:t>
            </a:r>
          </a:p>
          <a:p>
            <a:pPr indent="450000"/>
            <a:r>
              <a:rPr lang="ru-RU" sz="3200" dirty="0" smtClean="0">
                <a:latin typeface="Montserrat Black" panose="00000A00000000000000" pitchFamily="2" charset="-52"/>
              </a:rPr>
              <a:t>сети </a:t>
            </a:r>
          </a:p>
          <a:p>
            <a:pPr indent="4500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2025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год </a:t>
            </a:r>
          </a:p>
          <a:p>
            <a:pPr indent="4500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посвятить </a:t>
            </a:r>
          </a:p>
          <a:p>
            <a:pPr indent="4500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расширению компании </a:t>
            </a:r>
          </a:p>
          <a:p>
            <a:pPr indent="4500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2027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год разработать собственное ПО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SMART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Sity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7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Наша Команда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1535" y="1390417"/>
            <a:ext cx="1931783" cy="1931783"/>
          </a:xfrm>
          <a:prstGeom prst="ellipse">
            <a:avLst/>
          </a:prstGeom>
          <a:noFill/>
          <a:ln w="76200">
            <a:solidFill>
              <a:srgbClr val="8E54E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17006" y="1390417"/>
            <a:ext cx="1931783" cy="1931783"/>
          </a:xfrm>
          <a:prstGeom prst="ellipse">
            <a:avLst/>
          </a:prstGeom>
          <a:noFill/>
          <a:ln w="76200">
            <a:solidFill>
              <a:srgbClr val="8E54E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92477" y="1398373"/>
            <a:ext cx="1931783" cy="1931783"/>
          </a:xfrm>
          <a:prstGeom prst="ellipse">
            <a:avLst/>
          </a:prstGeom>
          <a:noFill/>
          <a:ln w="76200">
            <a:solidFill>
              <a:srgbClr val="8E54E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780444" y="1399405"/>
            <a:ext cx="1931783" cy="1931783"/>
          </a:xfrm>
          <a:prstGeom prst="ellipse">
            <a:avLst/>
          </a:prstGeom>
          <a:noFill/>
          <a:ln w="76200">
            <a:solidFill>
              <a:srgbClr val="8E54E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1" y="1446213"/>
            <a:ext cx="1820189" cy="1820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7" y="1454169"/>
            <a:ext cx="1820189" cy="1820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94" y="1446212"/>
            <a:ext cx="1812407" cy="18124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79" y="1446212"/>
            <a:ext cx="1818486" cy="18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3684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Инвест запрос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29" y="1210284"/>
            <a:ext cx="11711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Для старта проекта нужно: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	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Провести встречу с представителями «</a:t>
            </a:r>
            <a:r>
              <a:rPr lang="en-US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X5 Retail group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»</a:t>
            </a:r>
            <a:endParaRPr lang="en-US" sz="32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	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На старте поддержать проект техническими специалистами</a:t>
            </a:r>
            <a:endParaRPr lang="en-US" sz="32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0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3645832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3645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Проблема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1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3645832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3645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Решение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00" y="3793391"/>
            <a:ext cx="699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8E54E9"/>
                </a:solidFill>
                <a:latin typeface="Montserrat Black" panose="00000A00000000000000" pitchFamily="2" charset="-52"/>
              </a:rPr>
              <a:t>п</a:t>
            </a:r>
            <a:r>
              <a:rPr lang="ru-RU" sz="28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олная или частичная независимость от электросетей</a:t>
            </a:r>
          </a:p>
          <a:p>
            <a:pPr marL="457200" indent="-4572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до </a:t>
            </a:r>
            <a:r>
              <a:rPr lang="ru-RU" sz="2800" dirty="0">
                <a:solidFill>
                  <a:srgbClr val="8E54E9"/>
                </a:solidFill>
                <a:latin typeface="Montserrat Black" panose="00000A00000000000000" pitchFamily="2" charset="-52"/>
              </a:rPr>
              <a:t>60% </a:t>
            </a:r>
            <a:r>
              <a:rPr lang="ru-RU" sz="28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экономии</a:t>
            </a:r>
            <a:endParaRPr lang="ru-RU" sz="2800" dirty="0">
              <a:solidFill>
                <a:srgbClr val="8E54E9"/>
              </a:solidFill>
              <a:latin typeface="Montserrat Black" panose="00000A00000000000000" pitchFamily="2" charset="-52"/>
            </a:endParaRPr>
          </a:p>
          <a:p>
            <a:pPr marL="457200" indent="-4572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8E54E9"/>
                </a:solidFill>
                <a:latin typeface="Montserrat Black" panose="00000A00000000000000" pitchFamily="2" charset="-52"/>
              </a:rPr>
              <a:t>п</a:t>
            </a:r>
            <a:r>
              <a:rPr lang="ru-RU" sz="28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рибыль с избытка энергии</a:t>
            </a:r>
          </a:p>
        </p:txBody>
      </p:sp>
      <p:sp>
        <p:nvSpPr>
          <p:cNvPr id="3" name="Овал 2"/>
          <p:cNvSpPr/>
          <p:nvPr/>
        </p:nvSpPr>
        <p:spPr>
          <a:xfrm rot="16200000">
            <a:off x="8455802" y="631348"/>
            <a:ext cx="2900992" cy="2900992"/>
          </a:xfrm>
          <a:prstGeom prst="ellipse">
            <a:avLst/>
          </a:prstGeom>
          <a:noFill/>
          <a:ln w="76200">
            <a:gradFill flip="none" rotWithShape="1">
              <a:gsLst>
                <a:gs pos="0">
                  <a:srgbClr val="CFDAF9"/>
                </a:gs>
                <a:gs pos="74000">
                  <a:srgbClr val="6567E7"/>
                </a:gs>
                <a:gs pos="83000">
                  <a:srgbClr val="7E5DE9"/>
                </a:gs>
                <a:gs pos="100000">
                  <a:srgbClr val="8B55E9"/>
                </a:gs>
              </a:gsLst>
              <a:lin ang="2700000" scaled="1"/>
              <a:tileRect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14485" y="1420125"/>
            <a:ext cx="2308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FDAF9"/>
                </a:solidFill>
                <a:latin typeface="Montserrat Light" panose="00000400000000000000" pitchFamily="2" charset="-52"/>
              </a:rPr>
              <a:t>60%</a:t>
            </a:r>
            <a:endParaRPr lang="ru-RU" sz="8000" dirty="0">
              <a:solidFill>
                <a:srgbClr val="CFDAF9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9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3645832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3645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Продукт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8" y="383426"/>
            <a:ext cx="4648041" cy="261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5" y="3338428"/>
            <a:ext cx="5177642" cy="292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887" y="1213734"/>
            <a:ext cx="10515600" cy="20168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E54E9"/>
                </a:solidFill>
                <a:latin typeface="Montserrat Black" panose="00000A00000000000000" pitchFamily="2" charset="-52"/>
              </a:rPr>
              <a:t>Предлагаем </a:t>
            </a:r>
            <a: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/>
            </a:r>
            <a:b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</a:br>
            <a:r>
              <a:rPr lang="ru-RU" dirty="0">
                <a:solidFill>
                  <a:srgbClr val="8E54E9"/>
                </a:solidFill>
                <a:latin typeface="Montserrat Black" panose="00000A00000000000000" pitchFamily="2" charset="-52"/>
              </a:rPr>
              <a:t>	</a:t>
            </a:r>
            <a: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	создать из</a:t>
            </a:r>
            <a:endParaRPr lang="ru-RU" dirty="0">
              <a:solidFill>
                <a:srgbClr val="8E54E9"/>
              </a:solidFill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444358" y="42116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8E54E9"/>
                </a:solidFill>
                <a:latin typeface="Montserrat Black" panose="00000A00000000000000" pitchFamily="2" charset="-52"/>
              </a:rPr>
              <a:t>г</a:t>
            </a:r>
            <a: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ородов </a:t>
            </a:r>
          </a:p>
          <a:p>
            <a: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агломерацию </a:t>
            </a:r>
          </a:p>
          <a:p>
            <a:r>
              <a:rPr lang="ru-RU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электроэнергии</a:t>
            </a:r>
            <a:endParaRPr lang="ru-RU" dirty="0">
              <a:solidFill>
                <a:srgbClr val="8E54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ту российского рынка мешает отсутствие интереса к рис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" y="-1"/>
            <a:ext cx="12161322" cy="6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Анализ рынка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057" y="1933692"/>
            <a:ext cx="11711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Анализ рынка показал отсутствие у конкурентов</a:t>
            </a:r>
            <a:b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интереса к данному сектору  рынка</a:t>
            </a:r>
          </a:p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Среди компаний стоит выделить «ХЭВЕЛ» и «</a:t>
            </a:r>
            <a:r>
              <a:rPr lang="en-US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Volts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»</a:t>
            </a:r>
            <a:endParaRPr lang="ru-RU" sz="32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7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Артамонов Александр Смотри выше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Почему сейчас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57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Конкуренты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29" y="1210284"/>
            <a:ext cx="11711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Анализ показал, </a:t>
            </a:r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что есть крупные конкуренты, но 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их интерес в основном сосредоточен в частном секторе</a:t>
            </a:r>
            <a:b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				Основные конкуренты</a:t>
            </a:r>
            <a:endParaRPr lang="ru-RU" sz="32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4" y="4448373"/>
            <a:ext cx="3717531" cy="148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64" y="4448373"/>
            <a:ext cx="3717531" cy="143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45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Умный город в свете новых проек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0029" y="365510"/>
            <a:ext cx="1171194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0029" y="350614"/>
            <a:ext cx="1171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Главные конкурентные преимущества</a:t>
            </a:r>
            <a:endParaRPr lang="ru-RU" sz="4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29" y="1210284"/>
            <a:ext cx="11711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Предлагаем создать из городов целую агломерацию электроэнергии такой</a:t>
            </a:r>
          </a:p>
          <a:p>
            <a:pPr indent="450000"/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Город </a:t>
            </a:r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является одной большой электростанцией для своего окружения, для развития инфраструктуры вокруг него</a:t>
            </a:r>
          </a:p>
        </p:txBody>
      </p:sp>
    </p:spTree>
    <p:extLst>
      <p:ext uri="{BB962C8B-B14F-4D97-AF65-F5344CB8AC3E}">
        <p14:creationId xmlns:p14="http://schemas.microsoft.com/office/powerpoint/2010/main" val="19398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81726" y="2374232"/>
            <a:ext cx="63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Надпись business benefits на листе бумаги на офисном столе концепция  изучения преимуществ в бизнес-проекте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1"/>
            <a:ext cx="12192000" cy="68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6800" y="365510"/>
            <a:ext cx="5174400" cy="740403"/>
          </a:xfrm>
          <a:prstGeom prst="roundRect">
            <a:avLst/>
          </a:prstGeom>
          <a:solidFill>
            <a:srgbClr val="8E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00" y="350990"/>
            <a:ext cx="51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bg1"/>
                </a:solidFill>
                <a:latin typeface="Montserrat Black" panose="00000A00000000000000" pitchFamily="2" charset="-52"/>
              </a:rPr>
              <a:t>Трекшн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940" y="350990"/>
            <a:ext cx="5454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Проект прорабатывается вот    уже на протяжении </a:t>
            </a:r>
          </a:p>
          <a:p>
            <a:pPr indent="450000"/>
            <a:r>
              <a:rPr lang="ru-RU" sz="3200" dirty="0">
                <a:solidFill>
                  <a:srgbClr val="8E54E9"/>
                </a:solidFill>
                <a:latin typeface="Montserrat Black" panose="00000A00000000000000" pitchFamily="2" charset="-52"/>
              </a:rPr>
              <a:t> </a:t>
            </a:r>
            <a: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   </a:t>
            </a:r>
            <a: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5 лет!</a:t>
            </a:r>
            <a: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/>
            </a:r>
            <a:b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</a:br>
            <a:r>
              <a:rPr lang="ru-RU" sz="3200" dirty="0" smtClean="0">
                <a:solidFill>
                  <a:srgbClr val="8E54E9"/>
                </a:solidFill>
                <a:latin typeface="Montserrat Black" panose="00000A00000000000000" pitchFamily="2" charset="-52"/>
              </a:rPr>
              <a:t>		</a:t>
            </a:r>
            <a:endParaRPr lang="ru-RU" sz="3200" b="1" dirty="0">
              <a:solidFill>
                <a:srgbClr val="8E54E9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30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338</Words>
  <Application>Microsoft Office PowerPoint</Application>
  <PresentationFormat>Широкоэкранный</PresentationFormat>
  <Paragraphs>57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 Black</vt:lpstr>
      <vt:lpstr>Montserrat Light</vt:lpstr>
      <vt:lpstr>Тема Office</vt:lpstr>
      <vt:lpstr>Презентация PowerPoint</vt:lpstr>
      <vt:lpstr>Презентация PowerPoint</vt:lpstr>
      <vt:lpstr>Презентация PowerPoint</vt:lpstr>
      <vt:lpstr>Предлагаем    создать 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Тимофей Талан</cp:lastModifiedBy>
  <cp:revision>105</cp:revision>
  <dcterms:created xsi:type="dcterms:W3CDTF">2023-02-10T18:40:52Z</dcterms:created>
  <dcterms:modified xsi:type="dcterms:W3CDTF">2023-10-31T20:15:55Z</dcterms:modified>
</cp:coreProperties>
</file>